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74" r:id="rId2"/>
    <p:sldId id="256" r:id="rId3"/>
    <p:sldId id="264" r:id="rId4"/>
    <p:sldId id="275" r:id="rId5"/>
    <p:sldId id="276" r:id="rId6"/>
    <p:sldId id="277" r:id="rId7"/>
    <p:sldId id="278" r:id="rId8"/>
    <p:sldId id="279" r:id="rId9"/>
    <p:sldId id="280" r:id="rId10"/>
    <p:sldId id="263" r:id="rId11"/>
    <p:sldId id="266" r:id="rId12"/>
    <p:sldId id="296" r:id="rId13"/>
    <p:sldId id="297" r:id="rId14"/>
    <p:sldId id="269" r:id="rId15"/>
    <p:sldId id="281" r:id="rId16"/>
    <p:sldId id="282" r:id="rId17"/>
    <p:sldId id="283" r:id="rId18"/>
    <p:sldId id="284" r:id="rId19"/>
    <p:sldId id="285" r:id="rId20"/>
    <p:sldId id="286" r:id="rId21"/>
    <p:sldId id="287" r:id="rId22"/>
    <p:sldId id="271" r:id="rId23"/>
    <p:sldId id="288" r:id="rId24"/>
    <p:sldId id="289" r:id="rId25"/>
    <p:sldId id="290" r:id="rId26"/>
    <p:sldId id="291" r:id="rId27"/>
    <p:sldId id="292" r:id="rId28"/>
    <p:sldId id="293" r:id="rId29"/>
    <p:sldId id="294" r:id="rId30"/>
    <p:sldId id="295" r:id="rId31"/>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605"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C98861-4915-439F-9F3F-329477CBFD12}" type="presOf" srcId="{263A050A-58F5-4649-B387-9AE24ABBA6CD}" destId="{F9D33CB6-2574-40F1-8BC1-BEB3CD127F75}" srcOrd="0" destOrd="0" presId="urn:microsoft.com/office/officeart/2005/8/layout/default#1"/>
    <dgm:cxn modelId="{0AB6D905-7CAD-4F3D-AB7A-757DBE42E2E7}"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4CFB9B2D-9D4D-44A4-89F3-5C5CDABA45C4}"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30/03/2020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30/03/2020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lstStyle/>
          <a:p>
            <a:pPr marL="0" indent="0" algn="ctr" eaLnBrk="1" hangingPunct="1">
              <a:lnSpc>
                <a:spcPct val="80000"/>
              </a:lnSpc>
              <a:buFontTx/>
              <a:buNone/>
              <a:defRPr/>
            </a:pPr>
            <a:endParaRPr lang="en-US" sz="2800" b="1"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r>
              <a:rPr lang="en-US" sz="2800" b="1" smtClean="0">
                <a:solidFill>
                  <a:srgbClr val="FFC000"/>
                </a:solidFill>
                <a:effectLst>
                  <a:outerShdw blurRad="38100" dist="38100" dir="2700000" algn="tl">
                    <a:srgbClr val="C0C0C0"/>
                  </a:outerShdw>
                </a:effectLst>
                <a:latin typeface="VNI-Times" pitchFamily="2" charset="0"/>
                <a:sym typeface="Wingdings" pitchFamily="2" charset="2"/>
              </a:rPr>
              <a:t></a:t>
            </a: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42844" y="0"/>
            <a:ext cx="8858312"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30" name="TextBox 29"/>
          <p:cNvSpPr txBox="1"/>
          <p:nvPr/>
        </p:nvSpPr>
        <p:spPr>
          <a:xfrm>
            <a:off x="214282" y="1285860"/>
            <a:ext cx="8572560" cy="1938992"/>
          </a:xfrm>
          <a:prstGeom prst="rect">
            <a:avLst/>
          </a:prstGeom>
          <a:noFill/>
        </p:spPr>
        <p:txBody>
          <a:bodyPr wrap="square" rtlCol="0">
            <a:spAutoFit/>
          </a:bodyPr>
          <a:lstStyle/>
          <a:p>
            <a:r>
              <a:rPr lang="en-US" sz="3600" b="1" smtClean="0">
                <a:solidFill>
                  <a:srgbClr val="00B050"/>
                </a:solidFill>
                <a:latin typeface="Times New Roman" pitchFamily="18" charset="0"/>
                <a:cs typeface="Times New Roman" pitchFamily="18" charset="0"/>
              </a:rPr>
              <a:t>1.1/ </a:t>
            </a:r>
            <a:r>
              <a:rPr lang="en-US" sz="3600" b="1" u="sng" smtClean="0">
                <a:solidFill>
                  <a:srgbClr val="00B050"/>
                </a:solidFill>
                <a:latin typeface="Times New Roman" pitchFamily="18" charset="0"/>
                <a:cs typeface="Times New Roman" pitchFamily="18" charset="0"/>
              </a:rPr>
              <a:t>Diode công suất và ứng dụng</a:t>
            </a:r>
            <a:r>
              <a:rPr lang="en-US" sz="3600" b="1" smtClean="0">
                <a:solidFill>
                  <a:srgbClr val="00B050"/>
                </a:solidFill>
                <a:latin typeface="Times New Roman" pitchFamily="18" charset="0"/>
                <a:cs typeface="Times New Roman" pitchFamily="18" charset="0"/>
              </a:rPr>
              <a:t>:</a:t>
            </a:r>
          </a:p>
          <a:p>
            <a:r>
              <a:rPr lang="en-US" sz="2800" b="1" smtClean="0">
                <a:solidFill>
                  <a:schemeClr val="accent6">
                    <a:lumMod val="75000"/>
                  </a:schemeClr>
                </a:solidFill>
                <a:latin typeface="Times New Roman" pitchFamily="18" charset="0"/>
                <a:cs typeface="Times New Roman" pitchFamily="18" charset="0"/>
              </a:rPr>
              <a:t>1.1.1- </a:t>
            </a:r>
            <a:r>
              <a:rPr lang="en-US" sz="2800" b="1" u="sng" smtClean="0">
                <a:solidFill>
                  <a:schemeClr val="accent6">
                    <a:lumMod val="75000"/>
                  </a:schemeClr>
                </a:solidFill>
                <a:latin typeface="Times New Roman" pitchFamily="18" charset="0"/>
                <a:cs typeface="Times New Roman" pitchFamily="18" charset="0"/>
              </a:rPr>
              <a:t>Tổng quan về diode</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1.1.1.1) </a:t>
            </a:r>
            <a:r>
              <a:rPr lang="en-US" sz="2800" b="1" u="sng" smtClean="0">
                <a:latin typeface="Times New Roman" pitchFamily="18" charset="0"/>
                <a:cs typeface="Times New Roman" pitchFamily="18" charset="0"/>
              </a:rPr>
              <a:t>Cấu tạo - Ký hiệu - Hoạt động</a:t>
            </a:r>
            <a:r>
              <a:rPr lang="en-US" sz="2800" b="1" smtClean="0">
                <a:latin typeface="Times New Roman" pitchFamily="18" charset="0"/>
                <a:cs typeface="Times New Roman" pitchFamily="18" charset="0"/>
              </a:rPr>
              <a:t>:</a:t>
            </a:r>
          </a:p>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Cấu tạo</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pic>
        <p:nvPicPr>
          <p:cNvPr id="20" name="Picture 19"/>
          <p:cNvPicPr/>
          <p:nvPr/>
        </p:nvPicPr>
        <p:blipFill>
          <a:blip r:embed="rId2"/>
          <a:srcRect/>
          <a:stretch>
            <a:fillRect/>
          </a:stretch>
        </p:blipFill>
        <p:spPr bwMode="auto">
          <a:xfrm>
            <a:off x="1785918" y="3214686"/>
            <a:ext cx="5786478" cy="321471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7" dur="500"/>
                                        <p:tgtEl>
                                          <p:spTgt spid="3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
                                            <p:txEl>
                                              <p:pRg st="2" end="2"/>
                                            </p:txEl>
                                          </p:spTgt>
                                        </p:tgtEl>
                                        <p:attrNameLst>
                                          <p:attrName>style.visibility</p:attrName>
                                        </p:attrNameLst>
                                      </p:cBhvr>
                                      <p:to>
                                        <p:strVal val="visible"/>
                                      </p:to>
                                    </p:set>
                                    <p:animEffect transition="in" filter="checkerboard(across)">
                                      <p:cBhvr>
                                        <p:cTn id="22" dur="500"/>
                                        <p:tgtEl>
                                          <p:spTgt spid="3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0">
                                            <p:txEl>
                                              <p:pRg st="3" end="3"/>
                                            </p:txEl>
                                          </p:spTgt>
                                        </p:tgtEl>
                                        <p:attrNameLst>
                                          <p:attrName>style.visibility</p:attrName>
                                        </p:attrNameLst>
                                      </p:cBhvr>
                                      <p:to>
                                        <p:strVal val="visible"/>
                                      </p:to>
                                    </p:set>
                                    <p:animEffect transition="in" filter="checkerboard(across)">
                                      <p:cBhvr>
                                        <p:cTn id="27" dur="500"/>
                                        <p:tgtEl>
                                          <p:spTgt spid="3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checkerboard(across)">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14282" y="1571612"/>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Ký hiệu</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 name="Rectangle 7"/>
          <p:cNvSpPr/>
          <p:nvPr/>
        </p:nvSpPr>
        <p:spPr>
          <a:xfrm>
            <a:off x="142844" y="142852"/>
            <a:ext cx="8715436" cy="1384995"/>
          </a:xfrm>
          <a:prstGeom prst="rect">
            <a:avLst/>
          </a:prstGeom>
        </p:spPr>
        <p:txBody>
          <a:bodyPr wrap="square">
            <a:spAutoFit/>
          </a:bodyPr>
          <a:lstStyle/>
          <a:p>
            <a:pPr lvl="0" indent="457200" eaLnBrk="0" fontAlgn="base" hangingPunct="0">
              <a:spcBef>
                <a:spcPct val="0"/>
              </a:spcBef>
              <a:spcAft>
                <a:spcPct val="0"/>
              </a:spcAft>
            </a:pPr>
            <a:r>
              <a:rPr lang="en-US" sz="2800" smtClean="0">
                <a:latin typeface="VNI-Times" pitchFamily="2" charset="0"/>
                <a:ea typeface="Times New Roman" pitchFamily="18" charset="0"/>
                <a:cs typeface="Times New Roman" pitchFamily="18" charset="0"/>
              </a:rPr>
              <a:t>Diode </a:t>
            </a:r>
            <a:r>
              <a:rPr lang="en-US" sz="2800" smtClean="0">
                <a:latin typeface="Times New Roman" pitchFamily="18" charset="0"/>
                <a:ea typeface="Times New Roman" pitchFamily="18" charset="0"/>
                <a:cs typeface="Times New Roman" pitchFamily="18" charset="0"/>
              </a:rPr>
              <a:t>được</a:t>
            </a:r>
            <a:r>
              <a:rPr lang="en-US" sz="2800" smtClean="0">
                <a:latin typeface="VNI-Times" pitchFamily="2" charset="0"/>
                <a:ea typeface="Times New Roman" pitchFamily="18" charset="0"/>
                <a:cs typeface="Times New Roman" pitchFamily="18" charset="0"/>
              </a:rPr>
              <a:t> cấu tạo goàm 2 lôùp baùn daãn loaïi P vaø N gheùp laïi vôùi nhau. Ñieän cöïc noái vôùi baùn daãn P goïi laø an</a:t>
            </a:r>
            <a:r>
              <a:rPr lang="fr-FR" sz="2800" smtClean="0">
                <a:latin typeface="VNI-Times" pitchFamily="2" charset="0"/>
                <a:ea typeface="Times New Roman" pitchFamily="18" charset="0"/>
                <a:cs typeface="Times New Roman" pitchFamily="18" charset="0"/>
              </a:rPr>
              <a:t>ode, ñieän cöïc noái vôùi baùn daãn N goïi laø kathode.</a:t>
            </a:r>
            <a:endParaRPr lang="fr-FR" sz="2800" smtClean="0">
              <a:latin typeface="Arial" pitchFamily="34" charset="0"/>
              <a:cs typeface="Arial" pitchFamily="34" charset="0"/>
            </a:endParaRPr>
          </a:p>
        </p:txBody>
      </p:sp>
      <p:pic>
        <p:nvPicPr>
          <p:cNvPr id="9" name="Picture 2" descr="C:\Users\VC\Desktop\KIHIEUDIODE.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00496" y="1643050"/>
            <a:ext cx="4242888" cy="181737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3" descr="C:\Users\VC\Desktop\DIODE.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14810" y="4143380"/>
            <a:ext cx="4434359" cy="206217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ChangeArrowheads="1"/>
          </p:cNvSpPr>
          <p:nvPr/>
        </p:nvSpPr>
        <p:spPr bwMode="auto">
          <a:xfrm>
            <a:off x="285720" y="785794"/>
            <a:ext cx="8686800" cy="5791200"/>
          </a:xfrm>
          <a:prstGeom prst="rect">
            <a:avLst/>
          </a:prstGeom>
          <a:noFill/>
          <a:ln w="9525">
            <a:noFill/>
            <a:miter lim="800000"/>
            <a:headEnd/>
            <a:tailEnd/>
          </a:ln>
          <a:effectLst/>
        </p:spPr>
        <p:txBody>
          <a:bodyPr/>
          <a:lstStyle/>
          <a:p>
            <a:pPr marL="1257300" lvl="2" indent="-342900" algn="just">
              <a:spcBef>
                <a:spcPct val="20000"/>
              </a:spcBef>
            </a:pPr>
            <a:r>
              <a:rPr lang="en-US" sz="2800" b="1" i="1" u="sng" smtClean="0">
                <a:latin typeface="VNI-Times" pitchFamily="2" charset="0"/>
              </a:rPr>
              <a:t>Phaân </a:t>
            </a:r>
            <a:r>
              <a:rPr lang="en-US" sz="2800" b="1" i="1" u="sng">
                <a:latin typeface="VNI-Times" pitchFamily="2" charset="0"/>
              </a:rPr>
              <a:t>cöïc ngöôïc diode</a:t>
            </a:r>
            <a:r>
              <a:rPr lang="en-US" sz="3200" b="1">
                <a:latin typeface="VNI-Times" pitchFamily="2" charset="0"/>
              </a:rPr>
              <a:t>: </a:t>
            </a:r>
          </a:p>
        </p:txBody>
      </p:sp>
      <p:graphicFrame>
        <p:nvGraphicFramePr>
          <p:cNvPr id="8195" name="Object 1"/>
          <p:cNvGraphicFramePr>
            <a:graphicFrameLocks noChangeAspect="1"/>
          </p:cNvGraphicFramePr>
          <p:nvPr/>
        </p:nvGraphicFramePr>
        <p:xfrm>
          <a:off x="368755" y="1571612"/>
          <a:ext cx="8433387" cy="3429024"/>
        </p:xfrm>
        <a:graphic>
          <a:graphicData uri="http://schemas.openxmlformats.org/presentationml/2006/ole">
            <p:oleObj spid="_x0000_s43010" name="Visio" r:id="rId4" imgW="4333037" imgH="1761439" progId="">
              <p:embed/>
            </p:oleObj>
          </a:graphicData>
        </a:graphic>
      </p:graphicFrame>
      <p:sp>
        <p:nvSpPr>
          <p:cNvPr id="8196" name="Rectangle 2"/>
          <p:cNvSpPr>
            <a:spLocks noChangeArrowheads="1"/>
          </p:cNvSpPr>
          <p:nvPr/>
        </p:nvSpPr>
        <p:spPr bwMode="auto">
          <a:xfrm>
            <a:off x="571472" y="5143512"/>
            <a:ext cx="8189912" cy="1040285"/>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P cuûa diode</a:t>
            </a:r>
          </a:p>
          <a:p>
            <a:pPr marL="457200" indent="-457200" algn="just" eaLnBrk="1" hangingPunct="1">
              <a:spcBef>
                <a:spcPct val="20000"/>
              </a:spcBef>
              <a:buFont typeface="Wingdings" pitchFamily="2" charset="2"/>
              <a:buChar char="Ø"/>
            </a:pPr>
            <a:r>
              <a:rPr lang="en-US" sz="2800" smtClean="0">
                <a:latin typeface="VNI-Times" pitchFamily="2" charset="0"/>
              </a:rPr>
              <a:t>Cöïc döông </a:t>
            </a:r>
            <a:r>
              <a:rPr lang="en-US" sz="2800">
                <a:latin typeface="VNI-Times" pitchFamily="2" charset="0"/>
              </a:rPr>
              <a:t>cuûa nguoàn vaøo chaân N cuûa diode. </a:t>
            </a:r>
          </a:p>
        </p:txBody>
      </p:sp>
      <p:sp>
        <p:nvSpPr>
          <p:cNvPr id="5" name="Rectangle 61"/>
          <p:cNvSpPr>
            <a:spLocks noChangeArrowheads="1"/>
          </p:cNvSpPr>
          <p:nvPr/>
        </p:nvSpPr>
        <p:spPr bwMode="auto">
          <a:xfrm>
            <a:off x="142844" y="142852"/>
            <a:ext cx="871543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smtClean="0">
                <a:latin typeface="Times New Roman" pitchFamily="18" charset="0"/>
                <a:ea typeface="Times New Roman" pitchFamily="18" charset="0"/>
                <a:cs typeface="Times New Roman" pitchFamily="18" charset="0"/>
              </a:rPr>
              <a:t>* </a:t>
            </a:r>
            <a:r>
              <a:rPr lang="en-US" sz="2800" b="1" u="sng" smtClean="0">
                <a:latin typeface="Times New Roman" pitchFamily="18" charset="0"/>
                <a:ea typeface="Times New Roman" pitchFamily="18" charset="0"/>
                <a:cs typeface="Times New Roman" pitchFamily="18" charset="0"/>
              </a:rPr>
              <a:t>Nguyên lý hoạt động</a:t>
            </a:r>
            <a:r>
              <a:rPr lang="en-US" sz="2800" b="1" smtClean="0">
                <a:latin typeface="Times New Roman" pitchFamily="18" charset="0"/>
                <a:ea typeface="Times New Roman" pitchFamily="18" charset="0"/>
                <a:cs typeface="Times New Roman" pitchFamily="18" charset="0"/>
              </a:rPr>
              <a:t>:</a:t>
            </a:r>
            <a:endParaRPr kumimoji="0" lang="en-US" sz="2800" b="1"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heckerboard(across)">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checkerboard(across)">
                                      <p:cBhvr>
                                        <p:cTn id="17" dur="500"/>
                                        <p:tgtEl>
                                          <p:spTgt spid="819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6"/>
                                        </p:tgtEl>
                                        <p:attrNameLst>
                                          <p:attrName>style.visibility</p:attrName>
                                        </p:attrNameLst>
                                      </p:cBhvr>
                                      <p:to>
                                        <p:strVal val="visible"/>
                                      </p:to>
                                    </p:set>
                                    <p:animEffect transition="in" filter="checkerboard(across)">
                                      <p:cBhvr>
                                        <p:cTn id="22"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85720" y="142852"/>
            <a:ext cx="8229600" cy="2246769"/>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Ñieän tích aâm cuûa nguoàn seõ huùt loã troáng cuûa vuøng P vaø ñieän tích döông cuûa nguoàn seõ huùt electron cuûa vuøng N laøm cho loã troáng vaø electron hai beân moái noái caøng xa nhau hôn neân hieän töôïng taùi hôïp giöõa electron vaø loã troáng </a:t>
            </a:r>
            <a:r>
              <a:rPr lang="en-US" sz="2800" b="1" i="1">
                <a:latin typeface="VNI-Times" pitchFamily="2" charset="0"/>
              </a:rPr>
              <a:t>caøng khoù khaên. </a:t>
            </a:r>
          </a:p>
        </p:txBody>
      </p:sp>
      <p:sp>
        <p:nvSpPr>
          <p:cNvPr id="5" name="Rectangle 9"/>
          <p:cNvSpPr>
            <a:spLocks noChangeArrowheads="1"/>
          </p:cNvSpPr>
          <p:nvPr/>
        </p:nvSpPr>
        <p:spPr bwMode="auto">
          <a:xfrm>
            <a:off x="285720" y="2428868"/>
            <a:ext cx="8534400" cy="3838596"/>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Tuy nhieân tröôøng hôïp naøy vaãn coù moät doøng ñieän raát nhoû ñi qua diod töø vuøng N sang vuøng P goïi laø doøng ñieän ræ trò soá khoaûng nA. </a:t>
            </a:r>
          </a:p>
          <a:p>
            <a:pPr marL="457200" indent="-457200" algn="just" eaLnBrk="1" hangingPunct="1">
              <a:spcBef>
                <a:spcPct val="20000"/>
              </a:spcBef>
              <a:buFont typeface="Wingdings" pitchFamily="2" charset="2"/>
              <a:buChar char="Ø"/>
            </a:pPr>
            <a:r>
              <a:rPr lang="en-US" sz="2800">
                <a:latin typeface="VNI-Times" pitchFamily="2" charset="0"/>
              </a:rPr>
              <a:t>Hieän töôïng naøy ñöôïc giaûi thích laø do trong chaát P cuõng coù moät soá ít electron vaø trong chaát N cuõng coù moät soá ít loã troáng goïi laø haït taûi thieåu soá, nhöõng haït taûi thieåu soá naøy seõ sinh ra hieän töôïng taùi hôïp vaø taïo thaønh doøng ñieän ræ.</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nvGraphicFramePr>
        <p:xfrm>
          <a:off x="394783" y="1357298"/>
          <a:ext cx="8459438" cy="3571900"/>
        </p:xfrm>
        <a:graphic>
          <a:graphicData uri="http://schemas.openxmlformats.org/presentationml/2006/ole">
            <p:oleObj spid="_x0000_s45058" name="Visio" r:id="rId4" imgW="4171188" imgH="1761439" progId="">
              <p:embed/>
            </p:oleObj>
          </a:graphicData>
        </a:graphic>
      </p:graphicFrame>
      <p:sp>
        <p:nvSpPr>
          <p:cNvPr id="12291" name="Rectangle 3"/>
          <p:cNvSpPr>
            <a:spLocks noChangeArrowheads="1"/>
          </p:cNvSpPr>
          <p:nvPr/>
        </p:nvSpPr>
        <p:spPr bwMode="auto">
          <a:xfrm>
            <a:off x="890588" y="533400"/>
            <a:ext cx="7467600" cy="523220"/>
          </a:xfrm>
          <a:prstGeom prst="rect">
            <a:avLst/>
          </a:prstGeom>
          <a:noFill/>
          <a:ln w="9525">
            <a:noFill/>
            <a:miter lim="800000"/>
            <a:headEnd/>
            <a:tailEnd/>
          </a:ln>
        </p:spPr>
        <p:txBody>
          <a:bodyPr>
            <a:spAutoFit/>
          </a:bodyPr>
          <a:lstStyle/>
          <a:p>
            <a:pPr marL="342900" indent="-342900" eaLnBrk="1" hangingPunct="1">
              <a:spcBef>
                <a:spcPct val="20000"/>
              </a:spcBef>
              <a:buFontTx/>
              <a:buChar char="•"/>
            </a:pPr>
            <a:r>
              <a:rPr lang="en-US" sz="2800" b="1" i="1" u="sng" smtClean="0">
                <a:latin typeface="VNI-Times" pitchFamily="2" charset="0"/>
              </a:rPr>
              <a:t>Phaân </a:t>
            </a:r>
            <a:r>
              <a:rPr lang="en-US" sz="2800" b="1" i="1" u="sng">
                <a:latin typeface="VNI-Times" pitchFamily="2" charset="0"/>
              </a:rPr>
              <a:t>cöïc thuaän diode</a:t>
            </a:r>
            <a:r>
              <a:rPr lang="en-US" sz="2800" b="1" i="1">
                <a:latin typeface="VNI-Times" pitchFamily="2" charset="0"/>
              </a:rPr>
              <a:t>:</a:t>
            </a:r>
            <a:r>
              <a:rPr lang="en-US" sz="2800" b="1">
                <a:latin typeface="VNI-Times" pitchFamily="2" charset="0"/>
              </a:rPr>
              <a:t> </a:t>
            </a:r>
          </a:p>
        </p:txBody>
      </p:sp>
      <p:sp>
        <p:nvSpPr>
          <p:cNvPr id="12292" name="Rectangle 5"/>
          <p:cNvSpPr>
            <a:spLocks noChangeArrowheads="1"/>
          </p:cNvSpPr>
          <p:nvPr/>
        </p:nvSpPr>
        <p:spPr bwMode="auto">
          <a:xfrm>
            <a:off x="642910" y="5286388"/>
            <a:ext cx="7826375" cy="1040285"/>
          </a:xfrm>
          <a:prstGeom prst="rect">
            <a:avLst/>
          </a:prstGeom>
          <a:noFill/>
          <a:ln w="9525">
            <a:noFill/>
            <a:miter lim="800000"/>
            <a:headEnd/>
            <a:tailEnd/>
          </a:ln>
        </p:spPr>
        <p:txBody>
          <a:bodyPr>
            <a:spAutoFit/>
          </a:bodyPr>
          <a:lstStyle/>
          <a:p>
            <a:pPr marL="457200" indent="-457200" algn="just" eaLnBrk="1" hangingPunct="1">
              <a:spcBef>
                <a:spcPct val="20000"/>
              </a:spcBef>
              <a:buFont typeface="Wingdings" pitchFamily="2" charset="2"/>
              <a:buChar char="Ø"/>
            </a:pPr>
            <a:r>
              <a:rPr lang="en-US" sz="2800">
                <a:latin typeface="VNI-Times" pitchFamily="2" charset="0"/>
              </a:rPr>
              <a:t>Cöïc döông cuûa nguoàn vaøo chaân P </a:t>
            </a:r>
          </a:p>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N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heckerboard(across)">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checkerboard(across)">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p:cNvSpPr>
            <a:spLocks noChangeArrowheads="1"/>
          </p:cNvSpPr>
          <p:nvPr/>
        </p:nvSpPr>
        <p:spPr bwMode="auto">
          <a:xfrm>
            <a:off x="214282" y="142852"/>
            <a:ext cx="8686800" cy="2309826"/>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Ñieän tích döông cuûa nguoàn seõ ñaåy loã troáng trong vuøng P vaø ñieän tích aâm cuûa nguoàn seõ ñaåy electron trong vuøng N laøm cho electron vaø loã troáng laïi gaàn moái noái hôn vaø khi löïc ñaåy tónh ñieän ñuû lôùn thì electron töø N seõ sang moái noái qua P vaø taùi hôïp vôùi loã troáng.</a:t>
            </a:r>
          </a:p>
        </p:txBody>
      </p:sp>
      <p:sp>
        <p:nvSpPr>
          <p:cNvPr id="4" name="Rectangle 7"/>
          <p:cNvSpPr>
            <a:spLocks noChangeArrowheads="1"/>
          </p:cNvSpPr>
          <p:nvPr/>
        </p:nvSpPr>
        <p:spPr bwMode="auto">
          <a:xfrm>
            <a:off x="428596" y="2357430"/>
            <a:ext cx="8229600" cy="4167198"/>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Khi vuøng N maát electron trôû thaønh mang ñieän tích döông thì vuøng N seõ keùo ñieän tích aâm cöïc töø cöïc aâm cuûa nguoàn leân theá choã, khi vuøng P nhaän electron trôû thaønh mang ñieän tích aâm thì cöïc döông cuûa nguoàn seõ keùo ñieän tích aâm töø vuøng P veà. </a:t>
            </a:r>
          </a:p>
          <a:p>
            <a:pPr marL="457200" indent="-457200" algn="just" eaLnBrk="1" hangingPunct="1">
              <a:spcBef>
                <a:spcPct val="20000"/>
              </a:spcBef>
              <a:buFont typeface="Wingdings" pitchFamily="2" charset="2"/>
              <a:buChar char="Ø"/>
            </a:pPr>
            <a:r>
              <a:rPr lang="en-US" sz="2800">
                <a:latin typeface="VNI-Times" pitchFamily="2" charset="0"/>
              </a:rPr>
              <a:t>Nhö vaäy, ñaõ coù moät doøng electron chaïy lieân tuïc töø cöïc aâm cuûa nguoàn qua diode töø N sang P veà cöïc döông cuûa nguoàn, noùi caùch khaùc, coù doøng ñieän ñi qua diod theo chieàu töø P sang N.</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checkerboard(across)">
                                      <p:cBhvr>
                                        <p:cTn id="7" dur="500"/>
                                        <p:tgtEl>
                                          <p:spTgt spid="133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7" name="Rectangle 9"/>
          <p:cNvSpPr>
            <a:spLocks noChangeArrowheads="1"/>
          </p:cNvSpPr>
          <p:nvPr/>
        </p:nvSpPr>
        <p:spPr bwMode="auto">
          <a:xfrm>
            <a:off x="357158" y="142852"/>
            <a:ext cx="8229600" cy="52149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457200" indent="-457200" algn="just" eaLnBrk="1" hangingPunct="1">
              <a:spcBef>
                <a:spcPct val="20000"/>
              </a:spcBef>
              <a:defRPr/>
            </a:pPr>
            <a:r>
              <a:rPr lang="en-US" sz="2800" b="1" smtClean="0">
                <a:latin typeface="VNI-Times" pitchFamily="2" charset="0"/>
              </a:rPr>
              <a:t>1.1.1.2) </a:t>
            </a:r>
            <a:r>
              <a:rPr lang="en-US" sz="2800" b="1" u="sng" smtClean="0">
                <a:latin typeface="Times New Roman" pitchFamily="18" charset="0"/>
                <a:cs typeface="Times New Roman" pitchFamily="18" charset="0"/>
              </a:rPr>
              <a:t>Các t</a:t>
            </a:r>
            <a:r>
              <a:rPr lang="en-US" sz="2800" b="1" u="sng" smtClean="0">
                <a:latin typeface="VNI-Times" pitchFamily="2" charset="0"/>
              </a:rPr>
              <a:t>hoâng </a:t>
            </a:r>
            <a:r>
              <a:rPr lang="en-US" sz="2800" b="1" u="sng">
                <a:latin typeface="VNI-Times" pitchFamily="2" charset="0"/>
              </a:rPr>
              <a:t>soá kyõ thuaät của diode </a:t>
            </a:r>
            <a:r>
              <a:rPr lang="en-US" sz="2800" b="1" smtClean="0">
                <a:latin typeface="VNI-Times" pitchFamily="2" charset="0"/>
              </a:rPr>
              <a:t>:</a:t>
            </a:r>
            <a:endParaRPr lang="en-US" sz="2800" b="1">
              <a:latin typeface="VNI-Times" pitchFamily="2" charset="0"/>
            </a:endParaRPr>
          </a:p>
          <a:p>
            <a:pPr marL="457200" indent="-457200" algn="just" eaLnBrk="1" hangingPunct="1">
              <a:spcBef>
                <a:spcPct val="20000"/>
              </a:spcBef>
              <a:buFont typeface="Wingdings" pitchFamily="2" charset="2"/>
              <a:buChar char="Ø"/>
              <a:defRPr/>
            </a:pPr>
            <a:r>
              <a:rPr lang="en-US" sz="2800">
                <a:latin typeface="VNI-Times" pitchFamily="2" charset="0"/>
              </a:rPr>
              <a:t>Moät diode coù caùc thoâng soá kyõ thuaät caàn bieát khi söû duïng laø:</a:t>
            </a:r>
          </a:p>
          <a:p>
            <a:pPr marL="342900" indent="-342900" algn="just" eaLnBrk="1" hangingPunct="1">
              <a:spcBef>
                <a:spcPct val="20000"/>
              </a:spcBef>
              <a:buFontTx/>
              <a:buChar char="•"/>
              <a:defRPr/>
            </a:pPr>
            <a:r>
              <a:rPr lang="en-US" sz="2800">
                <a:latin typeface="VNI-Times" pitchFamily="2" charset="0"/>
              </a:rPr>
              <a:t>- Chaát baùn daãn cheá taïo ñeå coù V</a:t>
            </a:r>
            <a:r>
              <a:rPr lang="en-US" sz="2800">
                <a:latin typeface="VNI-Times" pitchFamily="2" charset="0"/>
                <a:sym typeface="Symbol" pitchFamily="18" charset="2"/>
              </a:rPr>
              <a:t></a:t>
            </a:r>
            <a:r>
              <a:rPr lang="en-US" sz="2800">
                <a:latin typeface="VNI-Times" pitchFamily="2" charset="0"/>
              </a:rPr>
              <a:t> vaø V</a:t>
            </a:r>
            <a:r>
              <a:rPr lang="en-US" sz="2800" baseline="-25000">
                <a:latin typeface="VNI-Times" pitchFamily="2" charset="0"/>
              </a:rPr>
              <a:t>Dmax</a:t>
            </a:r>
          </a:p>
          <a:p>
            <a:pPr marL="342900" indent="-342900" algn="just" eaLnBrk="1" hangingPunct="1">
              <a:spcBef>
                <a:spcPct val="20000"/>
              </a:spcBef>
              <a:buFontTx/>
              <a:buChar char="•"/>
              <a:defRPr/>
            </a:pPr>
            <a:r>
              <a:rPr lang="en-US" sz="2800">
                <a:latin typeface="VNI-Times" pitchFamily="2" charset="0"/>
              </a:rPr>
              <a:t>- Doøng ñieän thuaän cöïc ñaïi I</a:t>
            </a:r>
            <a:r>
              <a:rPr lang="en-US" sz="2800" baseline="-25000">
                <a:latin typeface="VNI-Times" pitchFamily="2" charset="0"/>
              </a:rPr>
              <a:t>Fmax</a:t>
            </a:r>
          </a:p>
          <a:p>
            <a:pPr marL="342900" indent="-342900" algn="just" eaLnBrk="1" hangingPunct="1">
              <a:spcBef>
                <a:spcPct val="20000"/>
              </a:spcBef>
              <a:buFontTx/>
              <a:buChar char="•"/>
              <a:defRPr/>
            </a:pPr>
            <a:r>
              <a:rPr lang="en-US" sz="2800">
                <a:latin typeface="VNI-Times" pitchFamily="2" charset="0"/>
              </a:rPr>
              <a:t>- Doøng ñieän baõo hoøa nghòch I</a:t>
            </a:r>
            <a:r>
              <a:rPr lang="en-US" sz="2800" baseline="-25000">
                <a:latin typeface="VNI-Times" pitchFamily="2" charset="0"/>
              </a:rPr>
              <a:t>S</a:t>
            </a:r>
          </a:p>
          <a:p>
            <a:pPr marL="342900" indent="-342900" algn="just" eaLnBrk="1" hangingPunct="1">
              <a:spcBef>
                <a:spcPct val="20000"/>
              </a:spcBef>
              <a:buFontTx/>
              <a:buChar char="•"/>
              <a:defRPr/>
            </a:pPr>
            <a:r>
              <a:rPr lang="en-US" sz="2800">
                <a:latin typeface="VNI-Times" pitchFamily="2" charset="0"/>
              </a:rPr>
              <a:t>- Ñieän aùp nghòch cöïc ñaïi V</a:t>
            </a:r>
            <a:r>
              <a:rPr lang="en-US" sz="2800" baseline="-25000">
                <a:latin typeface="VNI-Times" pitchFamily="2" charset="0"/>
              </a:rPr>
              <a:t>Rmax</a:t>
            </a:r>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5"/>
          <p:cNvSpPr>
            <a:spLocks noChangeArrowheads="1"/>
          </p:cNvSpPr>
          <p:nvPr/>
        </p:nvSpPr>
        <p:spPr bwMode="auto">
          <a:xfrm>
            <a:off x="228600" y="685800"/>
            <a:ext cx="8686800" cy="4957778"/>
          </a:xfrm>
          <a:prstGeom prst="rect">
            <a:avLst/>
          </a:prstGeom>
          <a:noFill/>
          <a:ln w="9525">
            <a:noFill/>
            <a:miter lim="800000"/>
            <a:headEnd/>
            <a:tailEnd/>
          </a:ln>
          <a:effectLst/>
        </p:spPr>
        <p:txBody>
          <a:bodyPr/>
          <a:lstStyle/>
          <a:p>
            <a:pPr marL="342900" indent="-342900" algn="ctr" eaLnBrk="1" hangingPunct="1">
              <a:spcBef>
                <a:spcPct val="20000"/>
              </a:spcBef>
            </a:pPr>
            <a:r>
              <a:rPr lang="en-US" sz="2800" b="1">
                <a:latin typeface="VNI-Times" pitchFamily="2" charset="0"/>
              </a:rPr>
              <a:t>Baûng tra caùc diode naén ñieän thoâng duïng.</a:t>
            </a:r>
          </a:p>
        </p:txBody>
      </p:sp>
      <p:graphicFrame>
        <p:nvGraphicFramePr>
          <p:cNvPr id="13328" name="Group 16"/>
          <p:cNvGraphicFramePr>
            <a:graphicFrameLocks noGrp="1"/>
          </p:cNvGraphicFramePr>
          <p:nvPr/>
        </p:nvGraphicFramePr>
        <p:xfrm>
          <a:off x="762000" y="1828800"/>
          <a:ext cx="7467600" cy="3657600"/>
        </p:xfrm>
        <a:graphic>
          <a:graphicData uri="http://schemas.openxmlformats.org/drawingml/2006/table">
            <a:tbl>
              <a:tblPr/>
              <a:tblGrid>
                <a:gridCol w="1658938"/>
                <a:gridCol w="1452562"/>
                <a:gridCol w="1435100"/>
                <a:gridCol w="1468438"/>
                <a:gridCol w="1452562"/>
              </a:tblGrid>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Maõ soá</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Chaát</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Fmax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S</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V</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Rmax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1N4004</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1N4007</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1N5408</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3A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714348" y="1000108"/>
            <a:ext cx="7786742" cy="5572164"/>
            <a:chOff x="3060" y="4443"/>
            <a:chExt cx="5760" cy="3781"/>
          </a:xfrm>
        </p:grpSpPr>
        <p:sp>
          <p:nvSpPr>
            <p:cNvPr id="15363" name="Line 3"/>
            <p:cNvSpPr>
              <a:spLocks noChangeShapeType="1"/>
            </p:cNvSpPr>
            <p:nvPr/>
          </p:nvSpPr>
          <p:spPr bwMode="auto">
            <a:xfrm rot="-10800000">
              <a:off x="3689" y="4444"/>
              <a:ext cx="1" cy="378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4" name="Line 4"/>
            <p:cNvSpPr>
              <a:spLocks noChangeShapeType="1"/>
            </p:cNvSpPr>
            <p:nvPr/>
          </p:nvSpPr>
          <p:spPr bwMode="auto">
            <a:xfrm>
              <a:off x="3420" y="552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5" name="Line 5"/>
            <p:cNvSpPr>
              <a:spLocks noChangeShapeType="1"/>
            </p:cNvSpPr>
            <p:nvPr/>
          </p:nvSpPr>
          <p:spPr bwMode="auto">
            <a:xfrm>
              <a:off x="3420" y="696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6" name="Freeform 6"/>
            <p:cNvSpPr>
              <a:spLocks/>
            </p:cNvSpPr>
            <p:nvPr/>
          </p:nvSpPr>
          <p:spPr bwMode="auto">
            <a:xfrm>
              <a:off x="3600" y="4953"/>
              <a:ext cx="5220" cy="1110"/>
            </a:xfrm>
            <a:custGeom>
              <a:avLst/>
              <a:gdLst/>
              <a:ahLst/>
              <a:cxnLst>
                <a:cxn ang="0">
                  <a:pos x="0" y="1110"/>
                </a:cxn>
                <a:cxn ang="0">
                  <a:pos x="720" y="930"/>
                </a:cxn>
                <a:cxn ang="0">
                  <a:pos x="1080" y="570"/>
                </a:cxn>
                <a:cxn ang="0">
                  <a:pos x="1440" y="210"/>
                </a:cxn>
                <a:cxn ang="0">
                  <a:pos x="1800" y="30"/>
                </a:cxn>
                <a:cxn ang="0">
                  <a:pos x="1980" y="30"/>
                </a:cxn>
                <a:cxn ang="0">
                  <a:pos x="1980" y="210"/>
                </a:cxn>
                <a:cxn ang="0">
                  <a:pos x="1980" y="390"/>
                </a:cxn>
                <a:cxn ang="0">
                  <a:pos x="2340" y="390"/>
                </a:cxn>
                <a:cxn ang="0">
                  <a:pos x="3960" y="390"/>
                </a:cxn>
                <a:cxn ang="0">
                  <a:pos x="4320" y="570"/>
                </a:cxn>
                <a:cxn ang="0">
                  <a:pos x="4500" y="750"/>
                </a:cxn>
                <a:cxn ang="0">
                  <a:pos x="4680" y="930"/>
                </a:cxn>
                <a:cxn ang="0">
                  <a:pos x="5220" y="930"/>
                </a:cxn>
              </a:cxnLst>
              <a:rect l="0" t="0" r="r" b="b"/>
              <a:pathLst>
                <a:path w="5220" h="1110">
                  <a:moveTo>
                    <a:pt x="0" y="1110"/>
                  </a:moveTo>
                  <a:cubicBezTo>
                    <a:pt x="270" y="1065"/>
                    <a:pt x="540" y="1020"/>
                    <a:pt x="720" y="930"/>
                  </a:cubicBezTo>
                  <a:cubicBezTo>
                    <a:pt x="900" y="840"/>
                    <a:pt x="960" y="690"/>
                    <a:pt x="1080" y="570"/>
                  </a:cubicBezTo>
                  <a:cubicBezTo>
                    <a:pt x="1200" y="450"/>
                    <a:pt x="1320" y="300"/>
                    <a:pt x="1440" y="210"/>
                  </a:cubicBezTo>
                  <a:cubicBezTo>
                    <a:pt x="1560" y="120"/>
                    <a:pt x="1710" y="60"/>
                    <a:pt x="1800" y="30"/>
                  </a:cubicBezTo>
                  <a:cubicBezTo>
                    <a:pt x="1890" y="0"/>
                    <a:pt x="1950" y="0"/>
                    <a:pt x="1980" y="30"/>
                  </a:cubicBezTo>
                  <a:cubicBezTo>
                    <a:pt x="2010" y="60"/>
                    <a:pt x="1980" y="150"/>
                    <a:pt x="1980" y="210"/>
                  </a:cubicBezTo>
                  <a:cubicBezTo>
                    <a:pt x="1980" y="270"/>
                    <a:pt x="1920" y="360"/>
                    <a:pt x="1980" y="390"/>
                  </a:cubicBezTo>
                  <a:cubicBezTo>
                    <a:pt x="2040" y="420"/>
                    <a:pt x="2010" y="390"/>
                    <a:pt x="2340" y="390"/>
                  </a:cubicBezTo>
                  <a:cubicBezTo>
                    <a:pt x="2670" y="390"/>
                    <a:pt x="3630" y="360"/>
                    <a:pt x="3960" y="390"/>
                  </a:cubicBezTo>
                  <a:cubicBezTo>
                    <a:pt x="4290" y="420"/>
                    <a:pt x="4230" y="510"/>
                    <a:pt x="4320" y="570"/>
                  </a:cubicBezTo>
                  <a:cubicBezTo>
                    <a:pt x="4410" y="630"/>
                    <a:pt x="4440" y="690"/>
                    <a:pt x="4500" y="750"/>
                  </a:cubicBezTo>
                  <a:cubicBezTo>
                    <a:pt x="4560" y="810"/>
                    <a:pt x="4560" y="900"/>
                    <a:pt x="4680" y="930"/>
                  </a:cubicBezTo>
                  <a:cubicBezTo>
                    <a:pt x="4800" y="960"/>
                    <a:pt x="5130" y="930"/>
                    <a:pt x="5220" y="93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7" name="Line 7"/>
            <p:cNvSpPr>
              <a:spLocks noChangeShapeType="1"/>
            </p:cNvSpPr>
            <p:nvPr/>
          </p:nvSpPr>
          <p:spPr bwMode="auto">
            <a:xfrm>
              <a:off x="4320" y="5523"/>
              <a:ext cx="0"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8" name="Line 8"/>
            <p:cNvSpPr>
              <a:spLocks noChangeShapeType="1"/>
            </p:cNvSpPr>
            <p:nvPr/>
          </p:nvSpPr>
          <p:spPr bwMode="auto">
            <a:xfrm>
              <a:off x="4500" y="5703"/>
              <a:ext cx="0" cy="90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9" name="Line 9"/>
            <p:cNvSpPr>
              <a:spLocks noChangeShapeType="1"/>
            </p:cNvSpPr>
            <p:nvPr/>
          </p:nvSpPr>
          <p:spPr bwMode="auto">
            <a:xfrm>
              <a:off x="5550" y="5343"/>
              <a:ext cx="1"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0" name="Line 10"/>
            <p:cNvSpPr>
              <a:spLocks noChangeShapeType="1"/>
            </p:cNvSpPr>
            <p:nvPr/>
          </p:nvSpPr>
          <p:spPr bwMode="auto">
            <a:xfrm>
              <a:off x="7200" y="5343"/>
              <a:ext cx="0"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1" name="Line 11"/>
            <p:cNvSpPr>
              <a:spLocks noChangeShapeType="1"/>
            </p:cNvSpPr>
            <p:nvPr/>
          </p:nvSpPr>
          <p:spPr bwMode="auto">
            <a:xfrm>
              <a:off x="7860" y="5523"/>
              <a:ext cx="1"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2" name="Line 12"/>
            <p:cNvSpPr>
              <a:spLocks noChangeShapeType="1"/>
            </p:cNvSpPr>
            <p:nvPr/>
          </p:nvSpPr>
          <p:spPr bwMode="auto">
            <a:xfrm>
              <a:off x="8325" y="5883"/>
              <a:ext cx="1" cy="108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3" name="Freeform 13"/>
            <p:cNvSpPr>
              <a:spLocks/>
            </p:cNvSpPr>
            <p:nvPr/>
          </p:nvSpPr>
          <p:spPr bwMode="auto">
            <a:xfrm>
              <a:off x="4320" y="6603"/>
              <a:ext cx="180" cy="360"/>
            </a:xfrm>
            <a:custGeom>
              <a:avLst/>
              <a:gdLst/>
              <a:ahLst/>
              <a:cxnLst>
                <a:cxn ang="0">
                  <a:pos x="0" y="360"/>
                </a:cxn>
                <a:cxn ang="0">
                  <a:pos x="180" y="0"/>
                </a:cxn>
              </a:cxnLst>
              <a:rect l="0" t="0" r="r" b="b"/>
              <a:pathLst>
                <a:path w="180" h="360">
                  <a:moveTo>
                    <a:pt x="0" y="360"/>
                  </a:moveTo>
                  <a:cubicBezTo>
                    <a:pt x="75" y="210"/>
                    <a:pt x="150" y="60"/>
                    <a:pt x="18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4" name="Freeform 14"/>
            <p:cNvSpPr>
              <a:spLocks/>
            </p:cNvSpPr>
            <p:nvPr/>
          </p:nvSpPr>
          <p:spPr bwMode="auto">
            <a:xfrm>
              <a:off x="4500" y="6603"/>
              <a:ext cx="2700" cy="1"/>
            </a:xfrm>
            <a:custGeom>
              <a:avLst/>
              <a:gdLst/>
              <a:ahLst/>
              <a:cxnLst>
                <a:cxn ang="0">
                  <a:pos x="0" y="0"/>
                </a:cxn>
                <a:cxn ang="0">
                  <a:pos x="2700" y="0"/>
                </a:cxn>
              </a:cxnLst>
              <a:rect l="0" t="0" r="r" b="b"/>
              <a:pathLst>
                <a:path w="2700" h="1">
                  <a:moveTo>
                    <a:pt x="0" y="0"/>
                  </a:moveTo>
                  <a:cubicBezTo>
                    <a:pt x="1125" y="0"/>
                    <a:pt x="2250" y="0"/>
                    <a:pt x="270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5" name="Freeform 15"/>
            <p:cNvSpPr>
              <a:spLocks/>
            </p:cNvSpPr>
            <p:nvPr/>
          </p:nvSpPr>
          <p:spPr bwMode="auto">
            <a:xfrm>
              <a:off x="7200" y="6603"/>
              <a:ext cx="1080" cy="990"/>
            </a:xfrm>
            <a:custGeom>
              <a:avLst/>
              <a:gdLst/>
              <a:ahLst/>
              <a:cxnLst>
                <a:cxn ang="0">
                  <a:pos x="0" y="0"/>
                </a:cxn>
                <a:cxn ang="0">
                  <a:pos x="180" y="180"/>
                </a:cxn>
                <a:cxn ang="0">
                  <a:pos x="360" y="540"/>
                </a:cxn>
                <a:cxn ang="0">
                  <a:pos x="540" y="900"/>
                </a:cxn>
                <a:cxn ang="0">
                  <a:pos x="720" y="900"/>
                </a:cxn>
                <a:cxn ang="0">
                  <a:pos x="1080" y="360"/>
                </a:cxn>
              </a:cxnLst>
              <a:rect l="0" t="0" r="r" b="b"/>
              <a:pathLst>
                <a:path w="1080" h="990">
                  <a:moveTo>
                    <a:pt x="0" y="0"/>
                  </a:moveTo>
                  <a:cubicBezTo>
                    <a:pt x="60" y="45"/>
                    <a:pt x="120" y="90"/>
                    <a:pt x="180" y="180"/>
                  </a:cubicBezTo>
                  <a:cubicBezTo>
                    <a:pt x="240" y="270"/>
                    <a:pt x="300" y="420"/>
                    <a:pt x="360" y="540"/>
                  </a:cubicBezTo>
                  <a:cubicBezTo>
                    <a:pt x="420" y="660"/>
                    <a:pt x="480" y="840"/>
                    <a:pt x="540" y="900"/>
                  </a:cubicBezTo>
                  <a:cubicBezTo>
                    <a:pt x="600" y="960"/>
                    <a:pt x="630" y="990"/>
                    <a:pt x="720" y="900"/>
                  </a:cubicBezTo>
                  <a:cubicBezTo>
                    <a:pt x="810" y="810"/>
                    <a:pt x="1020" y="450"/>
                    <a:pt x="1080" y="36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6" name="Text Box 16"/>
            <p:cNvSpPr txBox="1">
              <a:spLocks noChangeArrowheads="1"/>
            </p:cNvSpPr>
            <p:nvPr/>
          </p:nvSpPr>
          <p:spPr bwMode="auto">
            <a:xfrm>
              <a:off x="3060" y="444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7" name="Text Box 17"/>
            <p:cNvSpPr txBox="1">
              <a:spLocks noChangeArrowheads="1"/>
            </p:cNvSpPr>
            <p:nvPr/>
          </p:nvSpPr>
          <p:spPr bwMode="auto">
            <a:xfrm>
              <a:off x="3060" y="588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i(t)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8" name="Line 18"/>
            <p:cNvSpPr>
              <a:spLocks noChangeShapeType="1"/>
            </p:cNvSpPr>
            <p:nvPr/>
          </p:nvSpPr>
          <p:spPr bwMode="auto">
            <a:xfrm flipV="1">
              <a:off x="3690" y="6063"/>
              <a:ext cx="1" cy="90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79" name="Line 19"/>
            <p:cNvSpPr>
              <a:spLocks noChangeShapeType="1"/>
            </p:cNvSpPr>
            <p:nvPr/>
          </p:nvSpPr>
          <p:spPr bwMode="auto">
            <a:xfrm>
              <a:off x="366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0" name="Line 20"/>
            <p:cNvSpPr>
              <a:spLocks noChangeShapeType="1"/>
            </p:cNvSpPr>
            <p:nvPr/>
          </p:nvSpPr>
          <p:spPr bwMode="auto">
            <a:xfrm>
              <a:off x="4320" y="7143"/>
              <a:ext cx="126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1" name="Line 21"/>
            <p:cNvSpPr>
              <a:spLocks noChangeShapeType="1"/>
            </p:cNvSpPr>
            <p:nvPr/>
          </p:nvSpPr>
          <p:spPr bwMode="auto">
            <a:xfrm>
              <a:off x="5580" y="7143"/>
              <a:ext cx="162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2" name="Line 22"/>
            <p:cNvSpPr>
              <a:spLocks noChangeShapeType="1"/>
            </p:cNvSpPr>
            <p:nvPr/>
          </p:nvSpPr>
          <p:spPr bwMode="auto">
            <a:xfrm>
              <a:off x="717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3" name="Line 23"/>
            <p:cNvSpPr>
              <a:spLocks noChangeShapeType="1"/>
            </p:cNvSpPr>
            <p:nvPr/>
          </p:nvSpPr>
          <p:spPr bwMode="auto">
            <a:xfrm>
              <a:off x="7860" y="7143"/>
              <a:ext cx="54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4" name="Text Box 24"/>
            <p:cNvSpPr txBox="1">
              <a:spLocks noChangeArrowheads="1"/>
            </p:cNvSpPr>
            <p:nvPr/>
          </p:nvSpPr>
          <p:spPr bwMode="auto">
            <a:xfrm>
              <a:off x="37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5" name="Text Box 25"/>
            <p:cNvSpPr txBox="1">
              <a:spLocks noChangeArrowheads="1"/>
            </p:cNvSpPr>
            <p:nvPr/>
          </p:nvSpPr>
          <p:spPr bwMode="auto">
            <a:xfrm>
              <a:off x="46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6" name="Text Box 26"/>
            <p:cNvSpPr txBox="1">
              <a:spLocks noChangeArrowheads="1"/>
            </p:cNvSpPr>
            <p:nvPr/>
          </p:nvSpPr>
          <p:spPr bwMode="auto">
            <a:xfrm>
              <a:off x="612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7" name="Text Box 27"/>
            <p:cNvSpPr txBox="1">
              <a:spLocks noChangeArrowheads="1"/>
            </p:cNvSpPr>
            <p:nvPr/>
          </p:nvSpPr>
          <p:spPr bwMode="auto">
            <a:xfrm>
              <a:off x="72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4</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8" name="Text Box 28"/>
            <p:cNvSpPr txBox="1">
              <a:spLocks noChangeArrowheads="1"/>
            </p:cNvSpPr>
            <p:nvPr/>
          </p:nvSpPr>
          <p:spPr bwMode="auto">
            <a:xfrm>
              <a:off x="78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5</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33" name="Rectangle 32"/>
          <p:cNvSpPr/>
          <p:nvPr/>
        </p:nvSpPr>
        <p:spPr>
          <a:xfrm>
            <a:off x="357158" y="285728"/>
            <a:ext cx="5764720" cy="523220"/>
          </a:xfrm>
          <a:prstGeom prst="rect">
            <a:avLst/>
          </a:prstGeom>
        </p:spPr>
        <p:txBody>
          <a:bodyPr wrap="none">
            <a:spAutoFit/>
          </a:bodyPr>
          <a:lstStyle/>
          <a:p>
            <a:r>
              <a:rPr lang="en-US" sz="2800" b="1" smtClean="0">
                <a:latin typeface="Times New Roman" pitchFamily="18" charset="0"/>
                <a:cs typeface="Times New Roman" pitchFamily="18" charset="0"/>
              </a:rPr>
              <a:t>1.1.1.3) </a:t>
            </a:r>
            <a:r>
              <a:rPr lang="en-US" sz="2800" b="1" u="sng" smtClean="0">
                <a:latin typeface="Times New Roman" pitchFamily="18" charset="0"/>
                <a:cs typeface="Times New Roman" pitchFamily="18" charset="0"/>
              </a:rPr>
              <a:t>Đặc tính đóng cắt của diode</a:t>
            </a:r>
            <a:r>
              <a:rPr lang="en-US" sz="2800" b="1" smtClean="0">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heckerboard(across)">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checkerboard(across)">
                                      <p:cBhvr>
                                        <p:cTn id="12"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9699" name="Rectangle 3"/>
          <p:cNvSpPr>
            <a:spLocks noChangeArrowheads="1"/>
          </p:cNvSpPr>
          <p:nvPr/>
        </p:nvSpPr>
        <p:spPr bwMode="auto">
          <a:xfrm>
            <a:off x="0" y="0"/>
            <a:ext cx="9144000" cy="74174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Tx/>
              <a:buChar char="-"/>
            </a:pPr>
            <a:r>
              <a:rPr lang="fr-FR" sz="2800" smtClean="0">
                <a:latin typeface="Times New Roman" pitchFamily="18" charset="0"/>
                <a:cs typeface="Times New Roman" pitchFamily="18" charset="0"/>
              </a:rPr>
              <a:t> </a:t>
            </a:r>
            <a:r>
              <a:rPr lang="en-US" sz="2800" smtClean="0">
                <a:latin typeface="Times New Roman" pitchFamily="18" charset="0"/>
                <a:cs typeface="Times New Roman" pitchFamily="18" charset="0"/>
              </a:rPr>
              <a:t>Diode ở trạng thái khóa trong khoảng thời gian (1) và (6) với điện áp phân cực ngược và dòng điện bằng không.</a:t>
            </a:r>
          </a:p>
          <a:p>
            <a:pPr>
              <a:buFontTx/>
              <a:buChar char="-"/>
            </a:pPr>
            <a:r>
              <a:rPr lang="en-US" sz="2800" smtClean="0">
                <a:latin typeface="Times New Roman" pitchFamily="18" charset="0"/>
                <a:cs typeface="Times New Roman" pitchFamily="18" charset="0"/>
              </a:rPr>
              <a:t> Ở khoảng (2) diode bắt đầu dẫn. Dòng điện ban đầu nạp điện cho tụ điện tương đương của tiếp giáp P-N trước đó bị phân cực ngược, làm điện áp dương trên diode tăng lên đến vài vôn. Khi lượng điện tích đã đủ lớn, độ dẫn điện của tiếp giáp tăng lên, điện trở giảm và điện áp trên diode trở về ổn định ở mức sụt áp cỡ 1 đến 1,5V. Trong khoảng (3) diode hoàn toàn ở trong trạng thái dẫn.</a:t>
            </a:r>
          </a:p>
          <a:p>
            <a:pPr>
              <a:buFontTx/>
              <a:buChar char="-"/>
            </a:pPr>
            <a:r>
              <a:rPr lang="en-US" sz="2800" smtClean="0">
                <a:latin typeface="Times New Roman" pitchFamily="18" charset="0"/>
                <a:cs typeface="Times New Roman" pitchFamily="18" charset="0"/>
              </a:rPr>
              <a:t>  Quá trình khóa diode bắt đầu ở khoảng (4). Diode vẫn còn phân cực thuận cho đến khi các điện tích trong lớp tiếp giáp P-N được di tản hết ra bên ngoài. Ở cuối giai đoạn (4) tiếp giáp P-N trở nên phân cực ngược và diode có khả năng ngăn cản dòng điện.</a:t>
            </a:r>
          </a:p>
          <a:p>
            <a:pPr>
              <a:buFontTx/>
              <a:buChar char="-"/>
            </a:pPr>
            <a:r>
              <a:rPr lang="en-US" sz="2800" smtClean="0">
                <a:latin typeface="Times New Roman" pitchFamily="18" charset="0"/>
                <a:cs typeface="Times New Roman" pitchFamily="18" charset="0"/>
              </a:rPr>
              <a:t> Trong giai đoạn (5) tụ điện tương đương của tiếp giáp P-N được nạp tiếp tục tới điện áp phân cực ngược.</a:t>
            </a:r>
            <a:endParaRPr lang="vi-VN" sz="2800" smtClean="0">
              <a:latin typeface="Times New Roman" pitchFamily="18" charset="0"/>
              <a:cs typeface="Times New Roman" pitchFamily="18" charset="0"/>
            </a:endParaRPr>
          </a:p>
          <a:p>
            <a:pPr>
              <a:buFontTx/>
              <a:buChar char="-"/>
            </a:pPr>
            <a:endParaRPr lang="vi-VN"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checkerboard(across)">
                                      <p:cBhvr>
                                        <p:cTn id="7" dur="500"/>
                                        <p:tgtEl>
                                          <p:spTgt spid="29699">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9699">
                                            <p:txEl>
                                              <p:pRg st="1" end="1"/>
                                            </p:txEl>
                                          </p:spTgt>
                                        </p:tgtEl>
                                        <p:attrNameLst>
                                          <p:attrName>style.visibility</p:attrName>
                                        </p:attrNameLst>
                                      </p:cBhvr>
                                      <p:to>
                                        <p:strVal val="visible"/>
                                      </p:to>
                                    </p:set>
                                    <p:animEffect transition="in" filter="checkerboard(across)">
                                      <p:cBhvr>
                                        <p:cTn id="10" dur="500"/>
                                        <p:tgtEl>
                                          <p:spTgt spid="29699">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29699">
                                            <p:txEl>
                                              <p:pRg st="2" end="2"/>
                                            </p:txEl>
                                          </p:spTgt>
                                        </p:tgtEl>
                                        <p:attrNameLst>
                                          <p:attrName>style.visibility</p:attrName>
                                        </p:attrNameLst>
                                      </p:cBhvr>
                                      <p:to>
                                        <p:strVal val="visible"/>
                                      </p:to>
                                    </p:set>
                                    <p:animEffect transition="in" filter="checkerboard(across)">
                                      <p:cBhvr>
                                        <p:cTn id="13" dur="500"/>
                                        <p:tgtEl>
                                          <p:spTgt spid="29699">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29699">
                                            <p:txEl>
                                              <p:pRg st="3" end="3"/>
                                            </p:txEl>
                                          </p:spTgt>
                                        </p:tgtEl>
                                        <p:attrNameLst>
                                          <p:attrName>style.visibility</p:attrName>
                                        </p:attrNameLst>
                                      </p:cBhvr>
                                      <p:to>
                                        <p:strVal val="visible"/>
                                      </p:to>
                                    </p:set>
                                    <p:animEffect transition="in" filter="checkerboard(across)">
                                      <p:cBhvr>
                                        <p:cTn id="16" dur="500"/>
                                        <p:tgtEl>
                                          <p:spTgt spid="296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srcRect/>
          <a:stretch>
            <a:fillRect/>
          </a:stretch>
        </p:blipFill>
        <p:spPr bwMode="auto">
          <a:xfrm>
            <a:off x="571472" y="928670"/>
            <a:ext cx="10858576" cy="2546571"/>
          </a:xfrm>
          <a:prstGeom prst="rect">
            <a:avLst/>
          </a:prstGeom>
          <a:noFill/>
          <a:ln w="9525">
            <a:noFill/>
            <a:miter lim="800000"/>
            <a:headEnd/>
            <a:tailEnd/>
          </a:ln>
          <a:effectLst/>
        </p:spPr>
      </p:pic>
      <p:sp>
        <p:nvSpPr>
          <p:cNvPr id="5" name="TextBox 4"/>
          <p:cNvSpPr txBox="1"/>
          <p:nvPr/>
        </p:nvSpPr>
        <p:spPr>
          <a:xfrm>
            <a:off x="642910" y="214290"/>
            <a:ext cx="807249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Tính toán các đại lượng cơ bản trên diode</a:t>
            </a:r>
            <a:endParaRPr lang="vi-VN" sz="3200" b="1">
              <a:solidFill>
                <a:srgbClr val="FF0000"/>
              </a:solidFill>
              <a:latin typeface="Times New Roman" pitchFamily="18" charset="0"/>
              <a:cs typeface="Times New Roman" pitchFamily="18" charset="0"/>
            </a:endParaRPr>
          </a:p>
        </p:txBody>
      </p:sp>
      <p:pic>
        <p:nvPicPr>
          <p:cNvPr id="7" name="Picture 6"/>
          <p:cNvPicPr>
            <a:picLocks noChangeAspect="1" noChangeArrowheads="1"/>
          </p:cNvPicPr>
          <p:nvPr/>
        </p:nvPicPr>
        <p:blipFill>
          <a:blip r:embed="rId3"/>
          <a:srcRect/>
          <a:stretch>
            <a:fillRect/>
          </a:stretch>
        </p:blipFill>
        <p:spPr bwMode="auto">
          <a:xfrm>
            <a:off x="457200" y="3886200"/>
            <a:ext cx="11201400" cy="14700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a:srcRect/>
          <a:stretch>
            <a:fillRect/>
          </a:stretch>
        </p:blipFill>
        <p:spPr bwMode="auto">
          <a:xfrm>
            <a:off x="857224" y="1643050"/>
            <a:ext cx="10823575" cy="2411413"/>
          </a:xfrm>
          <a:prstGeom prst="rect">
            <a:avLst/>
          </a:prstGeom>
          <a:noFill/>
          <a:ln w="9525">
            <a:noFill/>
            <a:miter lim="800000"/>
            <a:headEnd/>
            <a:tailEnd/>
          </a:ln>
          <a:effectLst/>
        </p:spPr>
      </p:pic>
      <p:sp>
        <p:nvSpPr>
          <p:cNvPr id="7" name="TextBox 6"/>
          <p:cNvSpPr txBox="1"/>
          <p:nvPr/>
        </p:nvSpPr>
        <p:spPr>
          <a:xfrm>
            <a:off x="642910" y="214290"/>
            <a:ext cx="807249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Tính toán các đại lượng cơ bản trên diode</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0"/>
            <a:ext cx="8572560" cy="954107"/>
          </a:xfrm>
          <a:prstGeom prst="rect">
            <a:avLst/>
          </a:prstGeom>
          <a:noFill/>
        </p:spPr>
        <p:txBody>
          <a:bodyPr wrap="square" rtlCol="0">
            <a:spAutoFit/>
          </a:bodyPr>
          <a:lstStyle/>
          <a:p>
            <a:r>
              <a:rPr lang="en-US" sz="2800" b="1" smtClean="0">
                <a:solidFill>
                  <a:schemeClr val="accent6">
                    <a:lumMod val="75000"/>
                  </a:schemeClr>
                </a:solidFill>
                <a:latin typeface="Times New Roman" pitchFamily="18" charset="0"/>
                <a:cs typeface="Times New Roman" pitchFamily="18" charset="0"/>
              </a:rPr>
              <a:t>1.1.2- </a:t>
            </a:r>
            <a:r>
              <a:rPr lang="en-US" sz="2800" b="1" u="sng" smtClean="0">
                <a:solidFill>
                  <a:schemeClr val="accent6">
                    <a:lumMod val="75000"/>
                  </a:schemeClr>
                </a:solidFill>
                <a:latin typeface="Times New Roman" pitchFamily="18" charset="0"/>
                <a:cs typeface="Times New Roman" pitchFamily="18" charset="0"/>
              </a:rPr>
              <a:t>Diode công suất và ứng dụng</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1.1.2.1) </a:t>
            </a:r>
            <a:r>
              <a:rPr lang="en-US" sz="2800" b="1" u="sng" smtClean="0">
                <a:latin typeface="Times New Roman" pitchFamily="18" charset="0"/>
                <a:cs typeface="Times New Roman" pitchFamily="18" charset="0"/>
              </a:rPr>
              <a:t>Đặc điểm của diode công suất</a:t>
            </a:r>
            <a:r>
              <a:rPr lang="en-US" sz="2800" b="1" smtClean="0">
                <a:latin typeface="Times New Roman" pitchFamily="18" charset="0"/>
                <a:cs typeface="Times New Roman" pitchFamily="18" charset="0"/>
              </a:rPr>
              <a:t>:</a:t>
            </a:r>
          </a:p>
        </p:txBody>
      </p:sp>
      <p:sp>
        <p:nvSpPr>
          <p:cNvPr id="1085" name="Rectangle 61"/>
          <p:cNvSpPr>
            <a:spLocks noChangeArrowheads="1"/>
          </p:cNvSpPr>
          <p:nvPr/>
        </p:nvSpPr>
        <p:spPr bwMode="auto">
          <a:xfrm>
            <a:off x="142844" y="1142984"/>
            <a:ext cx="871543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Caùc diode coâng suaát ñöôïc cheá taïo ñeå chòu ñöôïc moät giaù trò ñieän aùp ngöôïc nhaát ñònh. Nhö ñaëc tính Von – ampe ñaõ chæ ra, quaù trình diode bò ñaùnh thuûng laø quaù trình khoâng theå ñaûo ngöôïc ñöôïc, vì vaäy trong moïi öùng duïng phaûi luoân ñaûm baûo U</a:t>
            </a:r>
            <a:r>
              <a:rPr lang="fr-FR" sz="2800" baseline="-25000" smtClean="0">
                <a:latin typeface="VNI-Times" pitchFamily="2" charset="0"/>
              </a:rPr>
              <a:t>AK</a:t>
            </a:r>
            <a:r>
              <a:rPr lang="fr-FR" sz="2800" smtClean="0">
                <a:latin typeface="VNI-Times" pitchFamily="2" charset="0"/>
              </a:rPr>
              <a:t> ≤ U</a:t>
            </a:r>
            <a:r>
              <a:rPr lang="fr-FR" sz="2800" baseline="-25000" smtClean="0">
                <a:latin typeface="VNI-Times" pitchFamily="2" charset="0"/>
              </a:rPr>
              <a:t>ngmax </a:t>
            </a:r>
            <a:r>
              <a:rPr lang="fr-FR" sz="2800" smtClean="0">
                <a:latin typeface="VNI-Times" pitchFamily="2" charset="0"/>
              </a:rPr>
              <a:t>(U</a:t>
            </a:r>
            <a:r>
              <a:rPr lang="fr-FR" sz="2800" baseline="-25000" smtClean="0">
                <a:latin typeface="VNI-Times" pitchFamily="2" charset="0"/>
              </a:rPr>
              <a:t>ngmax</a:t>
            </a:r>
            <a:r>
              <a:rPr lang="fr-FR" sz="2800" smtClean="0">
                <a:latin typeface="VNI-Times" pitchFamily="2" charset="0"/>
              </a:rPr>
              <a:t> töø 400V ñeán 1200V).</a:t>
            </a:r>
            <a:endParaRPr lang="vi-VN" sz="2800" smtClean="0"/>
          </a:p>
          <a:p>
            <a:r>
              <a:rPr lang="fr-FR" sz="2800" smtClean="0">
                <a:latin typeface="VNI-Times" pitchFamily="2" charset="0"/>
              </a:rPr>
              <a:t>- Doøng ñieän cöïc ñaïi cho pheùp ñi qua diode coâng suaát khoaûng töø 1A ñeán 4800A.</a:t>
            </a:r>
            <a:endParaRPr lang="vi-VN" sz="2800" smtClean="0"/>
          </a:p>
          <a:p>
            <a:r>
              <a:rPr lang="fr-FR" sz="2800" smtClean="0">
                <a:latin typeface="VNI-Times" pitchFamily="2" charset="0"/>
              </a:rPr>
              <a:t>- Quaù trình phaùt nhieät treân diode coøn phuø thuoäc vaøo taàn soá ñoùng caét cuûa diode. Caùc diode ñöôïc cheá taïo ñeå phuø hôïp vôùi caùc daõy taàn soá laøm vieäc khaùc nhau vaø taàn soá cuõng laø moät thoâng soá quan troïng phaûi löu yù khi löïa choïn diode.</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2" dur="500"/>
                                        <p:tgtEl>
                                          <p:spTgt spid="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7" dur="500"/>
                                        <p:tgtEl>
                                          <p:spTgt spid="108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22" dur="500"/>
                                        <p:tgtEl>
                                          <p:spTgt spid="108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85">
                                            <p:txEl>
                                              <p:pRg st="2" end="2"/>
                                            </p:txEl>
                                          </p:spTgt>
                                        </p:tgtEl>
                                        <p:attrNameLst>
                                          <p:attrName>style.visibility</p:attrName>
                                        </p:attrNameLst>
                                      </p:cBhvr>
                                      <p:to>
                                        <p:strVal val="visible"/>
                                      </p:to>
                                    </p:set>
                                    <p:animEffect transition="in" filter="checkerboard(across)">
                                      <p:cBhvr>
                                        <p:cTn id="27" dur="500"/>
                                        <p:tgtEl>
                                          <p:spTgt spid="108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s://cbu01.alicdn.com/img/ibank/2017/927/284/3880482729_595292168.640x640.jpg"/>
          <p:cNvPicPr/>
          <p:nvPr/>
        </p:nvPicPr>
        <p:blipFill>
          <a:blip r:embed="rId2"/>
          <a:srcRect/>
          <a:stretch>
            <a:fillRect/>
          </a:stretch>
        </p:blipFill>
        <p:spPr bwMode="auto">
          <a:xfrm>
            <a:off x="928663" y="1285859"/>
            <a:ext cx="7143799" cy="5113353"/>
          </a:xfrm>
          <a:prstGeom prst="rect">
            <a:avLst/>
          </a:prstGeom>
          <a:noFill/>
          <a:ln w="9525">
            <a:noFill/>
            <a:miter lim="800000"/>
            <a:headEnd/>
            <a:tailEnd/>
          </a:ln>
        </p:spPr>
      </p:pic>
      <p:sp>
        <p:nvSpPr>
          <p:cNvPr id="3" name="TextBox 2"/>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srcRect/>
          <a:stretch>
            <a:fillRect/>
          </a:stretch>
        </p:blipFill>
        <p:spPr bwMode="auto">
          <a:xfrm>
            <a:off x="357158" y="1214422"/>
            <a:ext cx="4433027" cy="3643338"/>
          </a:xfrm>
          <a:prstGeom prst="rect">
            <a:avLst/>
          </a:prstGeom>
          <a:noFill/>
          <a:ln w="9525">
            <a:noFill/>
            <a:miter lim="800000"/>
            <a:headEnd/>
            <a:tailEnd/>
          </a:ln>
          <a:effectLst/>
        </p:spPr>
      </p:pic>
      <p:pic>
        <p:nvPicPr>
          <p:cNvPr id="5" name="Picture 4" descr="1N5237B Diode Zener 8.2V 0.5W "/>
          <p:cNvPicPr/>
          <p:nvPr/>
        </p:nvPicPr>
        <p:blipFill>
          <a:blip r:embed="rId3"/>
          <a:srcRect/>
          <a:stretch>
            <a:fillRect/>
          </a:stretch>
        </p:blipFill>
        <p:spPr bwMode="auto">
          <a:xfrm>
            <a:off x="5072066" y="928670"/>
            <a:ext cx="3857652" cy="4143404"/>
          </a:xfrm>
          <a:prstGeom prst="rect">
            <a:avLst/>
          </a:prstGeom>
          <a:noFill/>
          <a:ln w="9525">
            <a:noFill/>
            <a:miter lim="800000"/>
            <a:headEnd/>
            <a:tailEnd/>
          </a:ln>
        </p:spPr>
      </p:pic>
      <p:sp>
        <p:nvSpPr>
          <p:cNvPr id="6" name="TextBox 5"/>
          <p:cNvSpPr txBox="1"/>
          <p:nvPr/>
        </p:nvSpPr>
        <p:spPr>
          <a:xfrm>
            <a:off x="714348" y="5429264"/>
            <a:ext cx="271464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Diode tách sóng</a:t>
            </a:r>
            <a:endParaRPr lang="vi-VN" sz="2800">
              <a:latin typeface="Times New Roman" pitchFamily="18" charset="0"/>
              <a:cs typeface="Times New Roman" pitchFamily="18" charset="0"/>
            </a:endParaRPr>
          </a:p>
        </p:txBody>
      </p:sp>
      <p:sp>
        <p:nvSpPr>
          <p:cNvPr id="7" name="TextBox 6"/>
          <p:cNvSpPr txBox="1"/>
          <p:nvPr/>
        </p:nvSpPr>
        <p:spPr>
          <a:xfrm>
            <a:off x="6072198" y="5072074"/>
            <a:ext cx="2214578" cy="954107"/>
          </a:xfrm>
          <a:prstGeom prst="rect">
            <a:avLst/>
          </a:prstGeom>
          <a:noFill/>
        </p:spPr>
        <p:txBody>
          <a:bodyPr wrap="square" rtlCol="0">
            <a:spAutoFit/>
          </a:bodyPr>
          <a:lstStyle/>
          <a:p>
            <a:r>
              <a:rPr lang="en-US" sz="2800" smtClean="0">
                <a:latin typeface="Times New Roman" pitchFamily="18" charset="0"/>
                <a:cs typeface="Times New Roman" pitchFamily="18" charset="0"/>
              </a:rPr>
              <a:t>Diode Zener 8,2V – 0,5W</a:t>
            </a:r>
            <a:endParaRPr lang="vi-VN" sz="2800">
              <a:latin typeface="Times New Roman" pitchFamily="18" charset="0"/>
              <a:cs typeface="Times New Roman" pitchFamily="18" charset="0"/>
            </a:endParaRPr>
          </a:p>
        </p:txBody>
      </p:sp>
      <p:sp>
        <p:nvSpPr>
          <p:cNvPr id="8" name="TextBox 7"/>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par>
                                <p:cTn id="8" presetID="5" presetClass="entr" presetSubtype="10" fill="hold" nodeType="withEffect">
                                  <p:stCondLst>
                                    <p:cond delay="0"/>
                                  </p:stCondLst>
                                  <p:childTnLst>
                                    <p:set>
                                      <p:cBhvr>
                                        <p:cTn id="9" dur="1" fill="hold">
                                          <p:stCondLst>
                                            <p:cond delay="0"/>
                                          </p:stCondLst>
                                        </p:cTn>
                                        <p:tgtEl>
                                          <p:spTgt spid="47106"/>
                                        </p:tgtEl>
                                        <p:attrNameLst>
                                          <p:attrName>style.visibility</p:attrName>
                                        </p:attrNameLst>
                                      </p:cBhvr>
                                      <p:to>
                                        <p:strVal val="visible"/>
                                      </p:to>
                                    </p:set>
                                    <p:animEffect transition="in" filter="checkerboard(across)">
                                      <p:cBhvr>
                                        <p:cTn id="10" dur="500"/>
                                        <p:tgtEl>
                                          <p:spTgt spid="4710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par>
                                <p:cTn id="14" presetID="5"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500"/>
                                        <p:tgtEl>
                                          <p:spTgt spid="5"/>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Ã¬nh áº£nh: Diode phÃ¡t quang LED - Äiá»n tá»« | ThÆ° Viá»n Váº­t LÃ½"/>
          <p:cNvPicPr/>
          <p:nvPr/>
        </p:nvPicPr>
        <p:blipFill>
          <a:blip r:embed="rId2"/>
          <a:srcRect/>
          <a:stretch>
            <a:fillRect/>
          </a:stretch>
        </p:blipFill>
        <p:spPr bwMode="auto">
          <a:xfrm>
            <a:off x="1000100" y="857232"/>
            <a:ext cx="7572428" cy="6000768"/>
          </a:xfrm>
          <a:prstGeom prst="rect">
            <a:avLst/>
          </a:prstGeom>
          <a:noFill/>
          <a:ln w="9525">
            <a:noFill/>
            <a:miter lim="800000"/>
            <a:headEnd/>
            <a:tailEnd/>
          </a:ln>
        </p:spPr>
      </p:pic>
      <p:sp>
        <p:nvSpPr>
          <p:cNvPr id="3" name="TextBox 2"/>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linhkientudong.vn/uploads/products/C%E1%BA%A7u%20diode%20DB107%20DIP.jpg"/>
          <p:cNvPicPr/>
          <p:nvPr/>
        </p:nvPicPr>
        <p:blipFill>
          <a:blip r:embed="rId2"/>
          <a:srcRect/>
          <a:stretch>
            <a:fillRect/>
          </a:stretch>
        </p:blipFill>
        <p:spPr bwMode="auto">
          <a:xfrm>
            <a:off x="214282" y="2643182"/>
            <a:ext cx="3643338" cy="2786082"/>
          </a:xfrm>
          <a:prstGeom prst="rect">
            <a:avLst/>
          </a:prstGeom>
          <a:noFill/>
          <a:ln w="9525">
            <a:noFill/>
            <a:miter lim="800000"/>
            <a:headEnd/>
            <a:tailEnd/>
          </a:ln>
        </p:spPr>
      </p:pic>
      <p:pic>
        <p:nvPicPr>
          <p:cNvPr id="5" name="Picture 4" descr="Cáº§u diode 2W10 Bridge Rectifiers 2.0 Amp 1000 Volt"/>
          <p:cNvPicPr/>
          <p:nvPr/>
        </p:nvPicPr>
        <p:blipFill>
          <a:blip r:embed="rId3"/>
          <a:srcRect/>
          <a:stretch>
            <a:fillRect/>
          </a:stretch>
        </p:blipFill>
        <p:spPr bwMode="auto">
          <a:xfrm>
            <a:off x="3857620" y="3714752"/>
            <a:ext cx="3000396" cy="2286016"/>
          </a:xfrm>
          <a:prstGeom prst="rect">
            <a:avLst/>
          </a:prstGeom>
          <a:noFill/>
          <a:ln w="9525">
            <a:noFill/>
            <a:miter lim="800000"/>
            <a:headEnd/>
            <a:tailEnd/>
          </a:ln>
        </p:spPr>
      </p:pic>
      <p:sp>
        <p:nvSpPr>
          <p:cNvPr id="6" name="TextBox 5"/>
          <p:cNvSpPr txBox="1"/>
          <p:nvPr/>
        </p:nvSpPr>
        <p:spPr>
          <a:xfrm>
            <a:off x="714348" y="5643578"/>
            <a:ext cx="200026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1A - 1000V</a:t>
            </a:r>
            <a:endParaRPr lang="vi-VN" sz="2800">
              <a:latin typeface="Times New Roman" pitchFamily="18" charset="0"/>
              <a:cs typeface="Times New Roman" pitchFamily="18" charset="0"/>
            </a:endParaRPr>
          </a:p>
        </p:txBody>
      </p:sp>
      <p:sp>
        <p:nvSpPr>
          <p:cNvPr id="7" name="TextBox 6"/>
          <p:cNvSpPr txBox="1"/>
          <p:nvPr/>
        </p:nvSpPr>
        <p:spPr>
          <a:xfrm>
            <a:off x="4357686" y="6143644"/>
            <a:ext cx="2428892" cy="523220"/>
          </a:xfrm>
          <a:prstGeom prst="rect">
            <a:avLst/>
          </a:prstGeom>
          <a:noFill/>
        </p:spPr>
        <p:txBody>
          <a:bodyPr wrap="square" rtlCol="0">
            <a:spAutoFit/>
          </a:bodyPr>
          <a:lstStyle/>
          <a:p>
            <a:r>
              <a:rPr lang="en-US" sz="2800" smtClean="0">
                <a:latin typeface="Times New Roman" pitchFamily="18" charset="0"/>
                <a:cs typeface="Times New Roman" pitchFamily="18" charset="0"/>
              </a:rPr>
              <a:t>2A- 1000V</a:t>
            </a:r>
            <a:endParaRPr lang="vi-VN" sz="2800">
              <a:latin typeface="Times New Roman" pitchFamily="18" charset="0"/>
              <a:cs typeface="Times New Roman" pitchFamily="18" charset="0"/>
            </a:endParaRPr>
          </a:p>
        </p:txBody>
      </p:sp>
      <p:pic>
        <p:nvPicPr>
          <p:cNvPr id="8" name="Picture 7" descr="Cáº§u diode KBP307 3A700V"/>
          <p:cNvPicPr/>
          <p:nvPr/>
        </p:nvPicPr>
        <p:blipFill>
          <a:blip r:embed="rId4"/>
          <a:srcRect/>
          <a:stretch>
            <a:fillRect/>
          </a:stretch>
        </p:blipFill>
        <p:spPr bwMode="auto">
          <a:xfrm>
            <a:off x="6215042" y="500042"/>
            <a:ext cx="2928958" cy="2786082"/>
          </a:xfrm>
          <a:prstGeom prst="rect">
            <a:avLst/>
          </a:prstGeom>
          <a:noFill/>
          <a:ln w="9525">
            <a:noFill/>
            <a:miter lim="800000"/>
            <a:headEnd/>
            <a:tailEnd/>
          </a:ln>
        </p:spPr>
      </p:pic>
      <p:sp>
        <p:nvSpPr>
          <p:cNvPr id="11" name="TextBox 10"/>
          <p:cNvSpPr txBox="1"/>
          <p:nvPr/>
        </p:nvSpPr>
        <p:spPr>
          <a:xfrm>
            <a:off x="6929454" y="3286124"/>
            <a:ext cx="200026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3A - 700V</a:t>
            </a:r>
            <a:endParaRPr lang="vi-VN" sz="2800">
              <a:latin typeface="Times New Roman" pitchFamily="18" charset="0"/>
              <a:cs typeface="Times New Roman" pitchFamily="18" charset="0"/>
            </a:endParaRPr>
          </a:p>
        </p:txBody>
      </p:sp>
      <p:sp>
        <p:nvSpPr>
          <p:cNvPr id="12" name="TextBox 11"/>
          <p:cNvSpPr txBox="1"/>
          <p:nvPr/>
        </p:nvSpPr>
        <p:spPr>
          <a:xfrm>
            <a:off x="0"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par>
                                <p:cTn id="8" presetID="5"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500"/>
                                        <p:tgtEl>
                                          <p:spTgt spid="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across)">
                                      <p:cBhvr>
                                        <p:cTn id="13" dur="500"/>
                                        <p:tgtEl>
                                          <p:spTgt spid="11"/>
                                        </p:tgtEl>
                                      </p:cBhvr>
                                    </p:animEffec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
                                        <p:tgtEl>
                                          <p:spTgt spid="4"/>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5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áº§u diode KBPC3510 35A1000V"/>
          <p:cNvPicPr/>
          <p:nvPr/>
        </p:nvPicPr>
        <p:blipFill>
          <a:blip r:embed="rId2"/>
          <a:srcRect/>
          <a:stretch>
            <a:fillRect/>
          </a:stretch>
        </p:blipFill>
        <p:spPr bwMode="auto">
          <a:xfrm>
            <a:off x="5214942" y="1643050"/>
            <a:ext cx="3643338" cy="3714776"/>
          </a:xfrm>
          <a:prstGeom prst="rect">
            <a:avLst/>
          </a:prstGeom>
          <a:noFill/>
          <a:ln w="9525">
            <a:noFill/>
            <a:miter lim="800000"/>
            <a:headEnd/>
            <a:tailEnd/>
          </a:ln>
        </p:spPr>
      </p:pic>
      <p:sp>
        <p:nvSpPr>
          <p:cNvPr id="6" name="TextBox 5"/>
          <p:cNvSpPr txBox="1"/>
          <p:nvPr/>
        </p:nvSpPr>
        <p:spPr>
          <a:xfrm>
            <a:off x="1071538" y="5786454"/>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sp>
        <p:nvSpPr>
          <p:cNvPr id="7" name="TextBox 6"/>
          <p:cNvSpPr txBox="1"/>
          <p:nvPr/>
        </p:nvSpPr>
        <p:spPr>
          <a:xfrm>
            <a:off x="6143636" y="5715016"/>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pic>
        <p:nvPicPr>
          <p:cNvPr id="8" name="Picture 7" descr="GBJ3510 Cáº§u chá»nh lÆ°u 35A1000V"/>
          <p:cNvPicPr/>
          <p:nvPr/>
        </p:nvPicPr>
        <p:blipFill>
          <a:blip r:embed="rId3"/>
          <a:srcRect/>
          <a:stretch>
            <a:fillRect/>
          </a:stretch>
        </p:blipFill>
        <p:spPr bwMode="auto">
          <a:xfrm>
            <a:off x="214282" y="1714488"/>
            <a:ext cx="4000528" cy="3786214"/>
          </a:xfrm>
          <a:prstGeom prst="rect">
            <a:avLst/>
          </a:prstGeom>
          <a:noFill/>
          <a:ln w="9525">
            <a:noFill/>
            <a:miter lim="800000"/>
            <a:headEnd/>
            <a:tailEnd/>
          </a:ln>
        </p:spPr>
      </p:pic>
      <p:sp>
        <p:nvSpPr>
          <p:cNvPr id="9" name="TextBox 8"/>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linhkientudong.vn/uploads/products/Diode/MDC300A_1600V.jpg"/>
          <p:cNvPicPr/>
          <p:nvPr/>
        </p:nvPicPr>
        <p:blipFill>
          <a:blip r:embed="rId2"/>
          <a:srcRect/>
          <a:stretch>
            <a:fillRect/>
          </a:stretch>
        </p:blipFill>
        <p:spPr bwMode="auto">
          <a:xfrm>
            <a:off x="857224" y="1285836"/>
            <a:ext cx="7500990" cy="5572164"/>
          </a:xfrm>
          <a:prstGeom prst="rect">
            <a:avLst/>
          </a:prstGeom>
          <a:noFill/>
          <a:ln w="9525">
            <a:noFill/>
            <a:miter lim="800000"/>
            <a:headEnd/>
            <a:tailEnd/>
          </a:ln>
        </p:spPr>
      </p:pic>
      <p:sp>
        <p:nvSpPr>
          <p:cNvPr id="3" name="TextBox 2"/>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ode-50a-1000v-zp50a-diode-chinh-luu-50a-zp50a-g5h2-kb3h3"/>
          <p:cNvPicPr/>
          <p:nvPr/>
        </p:nvPicPr>
        <p:blipFill>
          <a:blip r:embed="rId2"/>
          <a:srcRect/>
          <a:stretch>
            <a:fillRect/>
          </a:stretch>
        </p:blipFill>
        <p:spPr bwMode="auto">
          <a:xfrm>
            <a:off x="1571604" y="1000108"/>
            <a:ext cx="5929969" cy="5286412"/>
          </a:xfrm>
          <a:prstGeom prst="rect">
            <a:avLst/>
          </a:prstGeom>
          <a:noFill/>
          <a:ln w="9525">
            <a:noFill/>
            <a:miter lim="800000"/>
            <a:headEnd/>
            <a:tailEnd/>
          </a:ln>
        </p:spPr>
      </p:pic>
      <p:sp>
        <p:nvSpPr>
          <p:cNvPr id="5" name="TextBox 4"/>
          <p:cNvSpPr txBox="1"/>
          <p:nvPr/>
        </p:nvSpPr>
        <p:spPr>
          <a:xfrm>
            <a:off x="3286116" y="6334780"/>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50A - 1000V</a:t>
            </a:r>
            <a:endParaRPr lang="vi-VN" sz="2800">
              <a:latin typeface="Times New Roman" pitchFamily="18" charset="0"/>
              <a:cs typeface="Times New Roman" pitchFamily="18" charset="0"/>
            </a:endParaRPr>
          </a:p>
        </p:txBody>
      </p:sp>
      <p:sp>
        <p:nvSpPr>
          <p:cNvPr id="6" name="TextBox 5"/>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42844" y="214290"/>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1.1.2.2) </a:t>
            </a:r>
            <a:r>
              <a:rPr lang="en-US" sz="2800" b="1" u="sng" smtClean="0">
                <a:latin typeface="Times New Roman" pitchFamily="18" charset="0"/>
                <a:cs typeface="Times New Roman" pitchFamily="18" charset="0"/>
              </a:rPr>
              <a:t>Ứng dụng</a:t>
            </a:r>
            <a:r>
              <a:rPr lang="en-US" sz="2800" b="1" smtClean="0">
                <a:latin typeface="Times New Roman" pitchFamily="18" charset="0"/>
                <a:cs typeface="Times New Roman" pitchFamily="18" charset="0"/>
              </a:rPr>
              <a:t>:</a:t>
            </a: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085" name="Rectangle 61"/>
          <p:cNvSpPr>
            <a:spLocks noChangeArrowheads="1"/>
          </p:cNvSpPr>
          <p:nvPr/>
        </p:nvSpPr>
        <p:spPr bwMode="auto">
          <a:xfrm>
            <a:off x="142844" y="857232"/>
            <a:ext cx="871543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a:t>
            </a:r>
            <a:r>
              <a:rPr lang="en-US" sz="2800" smtClean="0">
                <a:latin typeface="VNI-Times" pitchFamily="2" charset="0"/>
              </a:rPr>
              <a:t>Diode thöôøng ñöôïc öùng duïng ñeå bieán </a:t>
            </a:r>
            <a:r>
              <a:rPr lang="en-US" sz="2800" smtClean="0">
                <a:latin typeface="Times New Roman" pitchFamily="18" charset="0"/>
                <a:cs typeface="Times New Roman" pitchFamily="18" charset="0"/>
              </a:rPr>
              <a:t>đổi</a:t>
            </a:r>
            <a:r>
              <a:rPr lang="en-US" sz="2800" smtClean="0">
                <a:latin typeface="VNI-Times" pitchFamily="2" charset="0"/>
              </a:rPr>
              <a:t> ñieän xoay chieàu thaønh ñieän moät chieàu (diode chænh löu) hoaëc thöôøng ñöôïc duøng laøm phaàn töû taùch soùng cao taàn, xeùn hoaëc ghim aùp, haïn cheá bieân ñoä.</a:t>
            </a:r>
            <a:endParaRPr lang="vi-VN" sz="2800" smtClean="0"/>
          </a:p>
          <a:p>
            <a:r>
              <a:rPr lang="en-US" sz="2800" smtClean="0">
                <a:latin typeface="VNI-Times" pitchFamily="2" charset="0"/>
              </a:rPr>
              <a:t>- Ngoaøi ra coøn coù caùc loaïi diode cao taàn, diode zener, diode bieán dung ( thöôøng ñöôïc söû duïng trong caùc maïch töï ñoäng ñieàu chænh taàn soá coäng höôûng, trong caùc boä khueách ñaïi tham soá hoaëc nhaân taàn).</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2" dur="500"/>
                                        <p:tgtEl>
                                          <p:spTgt spid="108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17" dur="500"/>
                                        <p:tgtEl>
                                          <p:spTgt spid="108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srcRect/>
          <a:stretch>
            <a:fillRect/>
          </a:stretch>
        </p:blipFill>
        <p:spPr bwMode="auto">
          <a:xfrm>
            <a:off x="175436" y="642918"/>
            <a:ext cx="8531408" cy="521497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186590" y="1000108"/>
            <a:ext cx="8846595" cy="464347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0" y="972984"/>
            <a:ext cx="8858280" cy="49563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srcRect/>
          <a:stretch>
            <a:fillRect/>
          </a:stretch>
        </p:blipFill>
        <p:spPr bwMode="auto">
          <a:xfrm>
            <a:off x="142844" y="1000108"/>
            <a:ext cx="8429684" cy="45720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514" name="Group 2"/>
          <p:cNvGrpSpPr>
            <a:grpSpLocks/>
          </p:cNvGrpSpPr>
          <p:nvPr/>
        </p:nvGrpSpPr>
        <p:grpSpPr bwMode="auto">
          <a:xfrm>
            <a:off x="642910" y="571480"/>
            <a:ext cx="7929618" cy="5643601"/>
            <a:chOff x="2520" y="3960"/>
            <a:chExt cx="7200" cy="3147"/>
          </a:xfrm>
        </p:grpSpPr>
        <p:grpSp>
          <p:nvGrpSpPr>
            <p:cNvPr id="64515" name="Group 3"/>
            <p:cNvGrpSpPr>
              <a:grpSpLocks/>
            </p:cNvGrpSpPr>
            <p:nvPr/>
          </p:nvGrpSpPr>
          <p:grpSpPr bwMode="auto">
            <a:xfrm>
              <a:off x="2520" y="3960"/>
              <a:ext cx="7200" cy="3147"/>
              <a:chOff x="2880" y="3960"/>
              <a:chExt cx="7200" cy="3147"/>
            </a:xfrm>
          </p:grpSpPr>
          <p:pic>
            <p:nvPicPr>
              <p:cNvPr id="64516" name="Picture 4"/>
              <p:cNvPicPr>
                <a:picLocks noChangeAspect="1" noChangeArrowheads="1"/>
              </p:cNvPicPr>
              <p:nvPr/>
            </p:nvPicPr>
            <p:blipFill>
              <a:blip r:embed="rId2"/>
              <a:srcRect/>
              <a:stretch>
                <a:fillRect/>
              </a:stretch>
            </p:blipFill>
            <p:spPr bwMode="auto">
              <a:xfrm>
                <a:off x="3060" y="3960"/>
                <a:ext cx="7020" cy="3147"/>
              </a:xfrm>
              <a:prstGeom prst="rect">
                <a:avLst/>
              </a:prstGeom>
              <a:noFill/>
            </p:spPr>
          </p:pic>
          <p:sp>
            <p:nvSpPr>
              <p:cNvPr id="64517" name="Line 5"/>
              <p:cNvSpPr>
                <a:spLocks noChangeShapeType="1"/>
              </p:cNvSpPr>
              <p:nvPr/>
            </p:nvSpPr>
            <p:spPr bwMode="auto">
              <a:xfrm>
                <a:off x="8925" y="5325"/>
                <a:ext cx="0" cy="12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18" name="Text Box 6"/>
              <p:cNvSpPr txBox="1">
                <a:spLocks noChangeArrowheads="1"/>
              </p:cNvSpPr>
              <p:nvPr/>
            </p:nvSpPr>
            <p:spPr bwMode="auto">
              <a:xfrm>
                <a:off x="8460" y="576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19" name="Text Box 7"/>
              <p:cNvSpPr txBox="1">
                <a:spLocks noChangeArrowheads="1"/>
              </p:cNvSpPr>
              <p:nvPr/>
            </p:nvSpPr>
            <p:spPr bwMode="auto">
              <a:xfrm>
                <a:off x="2880" y="450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0" name="Text Box 8"/>
              <p:cNvSpPr txBox="1">
                <a:spLocks noChangeArrowheads="1"/>
              </p:cNvSpPr>
              <p:nvPr/>
            </p:nvSpPr>
            <p:spPr bwMode="auto">
              <a:xfrm>
                <a:off x="2880" y="504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1" name="Text Box 9"/>
              <p:cNvSpPr txBox="1">
                <a:spLocks noChangeArrowheads="1"/>
              </p:cNvSpPr>
              <p:nvPr/>
            </p:nvSpPr>
            <p:spPr bwMode="auto">
              <a:xfrm>
                <a:off x="2880" y="5505"/>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2" name="Line 10"/>
              <p:cNvSpPr>
                <a:spLocks noChangeShapeType="1"/>
              </p:cNvSpPr>
              <p:nvPr/>
            </p:nvSpPr>
            <p:spPr bwMode="auto">
              <a:xfrm>
                <a:off x="5985" y="480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3" name="Line 11"/>
              <p:cNvSpPr>
                <a:spLocks noChangeShapeType="1"/>
              </p:cNvSpPr>
              <p:nvPr/>
            </p:nvSpPr>
            <p:spPr bwMode="auto">
              <a:xfrm>
                <a:off x="6000" y="529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4" name="Line 12"/>
              <p:cNvSpPr>
                <a:spLocks noChangeShapeType="1"/>
              </p:cNvSpPr>
              <p:nvPr/>
            </p:nvSpPr>
            <p:spPr bwMode="auto">
              <a:xfrm>
                <a:off x="5985" y="580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5" name="Text Box 13"/>
              <p:cNvSpPr txBox="1">
                <a:spLocks noChangeArrowheads="1"/>
              </p:cNvSpPr>
              <p:nvPr/>
            </p:nvSpPr>
            <p:spPr bwMode="auto">
              <a:xfrm>
                <a:off x="5895" y="4365"/>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6" name="Text Box 14"/>
              <p:cNvSpPr txBox="1">
                <a:spLocks noChangeArrowheads="1"/>
              </p:cNvSpPr>
              <p:nvPr/>
            </p:nvSpPr>
            <p:spPr bwMode="auto">
              <a:xfrm>
                <a:off x="5880" y="489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7" name="Text Box 15"/>
              <p:cNvSpPr txBox="1">
                <a:spLocks noChangeArrowheads="1"/>
              </p:cNvSpPr>
              <p:nvPr/>
            </p:nvSpPr>
            <p:spPr bwMode="auto">
              <a:xfrm>
                <a:off x="5880" y="54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4528" name="Text Box 16"/>
            <p:cNvSpPr txBox="1">
              <a:spLocks noChangeArrowheads="1"/>
            </p:cNvSpPr>
            <p:nvPr/>
          </p:nvSpPr>
          <p:spPr bwMode="auto">
            <a:xfrm>
              <a:off x="5220" y="63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N</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38" name="Group 2"/>
          <p:cNvGrpSpPr>
            <a:grpSpLocks/>
          </p:cNvGrpSpPr>
          <p:nvPr/>
        </p:nvGrpSpPr>
        <p:grpSpPr bwMode="auto">
          <a:xfrm>
            <a:off x="642910" y="500042"/>
            <a:ext cx="7929618" cy="5786478"/>
            <a:chOff x="2520" y="10800"/>
            <a:chExt cx="8820" cy="3504"/>
          </a:xfrm>
        </p:grpSpPr>
        <p:grpSp>
          <p:nvGrpSpPr>
            <p:cNvPr id="65539" name="Group 3"/>
            <p:cNvGrpSpPr>
              <a:grpSpLocks/>
            </p:cNvGrpSpPr>
            <p:nvPr/>
          </p:nvGrpSpPr>
          <p:grpSpPr bwMode="auto">
            <a:xfrm>
              <a:off x="3420" y="10800"/>
              <a:ext cx="7920" cy="3504"/>
              <a:chOff x="3420" y="10800"/>
              <a:chExt cx="7920" cy="3504"/>
            </a:xfrm>
          </p:grpSpPr>
          <p:pic>
            <p:nvPicPr>
              <p:cNvPr id="65540" name="Picture 4"/>
              <p:cNvPicPr>
                <a:picLocks noChangeAspect="1" noChangeArrowheads="1"/>
              </p:cNvPicPr>
              <p:nvPr/>
            </p:nvPicPr>
            <p:blipFill>
              <a:blip r:embed="rId2"/>
              <a:srcRect/>
              <a:stretch>
                <a:fillRect/>
              </a:stretch>
            </p:blipFill>
            <p:spPr bwMode="auto">
              <a:xfrm>
                <a:off x="3420" y="10800"/>
                <a:ext cx="7920" cy="3504"/>
              </a:xfrm>
              <a:prstGeom prst="rect">
                <a:avLst/>
              </a:prstGeom>
              <a:noFill/>
            </p:spPr>
          </p:pic>
          <p:sp>
            <p:nvSpPr>
              <p:cNvPr id="65541" name="Line 5"/>
              <p:cNvSpPr>
                <a:spLocks noChangeShapeType="1"/>
              </p:cNvSpPr>
              <p:nvPr/>
            </p:nvSpPr>
            <p:spPr bwMode="auto">
              <a:xfrm>
                <a:off x="9900" y="1119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2" name="Line 6"/>
              <p:cNvSpPr>
                <a:spLocks noChangeShapeType="1"/>
              </p:cNvSpPr>
              <p:nvPr/>
            </p:nvSpPr>
            <p:spPr bwMode="auto">
              <a:xfrm>
                <a:off x="10365" y="11445"/>
                <a:ext cx="0" cy="21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3" name="Text Box 7"/>
              <p:cNvSpPr txBox="1">
                <a:spLocks noChangeArrowheads="1"/>
              </p:cNvSpPr>
              <p:nvPr/>
            </p:nvSpPr>
            <p:spPr bwMode="auto">
              <a:xfrm>
                <a:off x="3420" y="1152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4" name="Text Box 8"/>
              <p:cNvSpPr txBox="1">
                <a:spLocks noChangeArrowheads="1"/>
              </p:cNvSpPr>
              <p:nvPr/>
            </p:nvSpPr>
            <p:spPr bwMode="auto">
              <a:xfrm>
                <a:off x="342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5" name="Text Box 9"/>
              <p:cNvSpPr txBox="1">
                <a:spLocks noChangeArrowheads="1"/>
              </p:cNvSpPr>
              <p:nvPr/>
            </p:nvSpPr>
            <p:spPr bwMode="auto">
              <a:xfrm>
                <a:off x="3420" y="12510"/>
                <a:ext cx="660" cy="66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6" name="Text Box 10"/>
              <p:cNvSpPr txBox="1">
                <a:spLocks noChangeArrowheads="1"/>
              </p:cNvSpPr>
              <p:nvPr/>
            </p:nvSpPr>
            <p:spPr bwMode="auto">
              <a:xfrm>
                <a:off x="990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5547" name="AutoShape 11"/>
            <p:cNvSpPr>
              <a:spLocks/>
            </p:cNvSpPr>
            <p:nvPr/>
          </p:nvSpPr>
          <p:spPr bwMode="auto">
            <a:xfrm>
              <a:off x="3240" y="11880"/>
              <a:ext cx="180" cy="900"/>
            </a:xfrm>
            <a:prstGeom prst="leftBrace">
              <a:avLst>
                <a:gd name="adj1" fmla="val 41667"/>
                <a:gd name="adj2" fmla="val 50000"/>
              </a:avLst>
            </a:prstGeom>
            <a:noFill/>
            <a:ln w="9525">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65548" name="Text Box 12"/>
            <p:cNvSpPr txBox="1">
              <a:spLocks noChangeArrowheads="1"/>
            </p:cNvSpPr>
            <p:nvPr/>
          </p:nvSpPr>
          <p:spPr bwMode="auto">
            <a:xfrm>
              <a:off x="2520" y="12060"/>
              <a:ext cx="90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V</a:t>
              </a:r>
              <a:r>
                <a:rPr kumimoji="0" lang="vi-VN" sz="1100" b="0" i="0" u="none" strike="noStrike" cap="none" normalizeH="0" baseline="-25000" smtClean="0">
                  <a:ln>
                    <a:noFill/>
                  </a:ln>
                  <a:solidFill>
                    <a:schemeClr val="tx1"/>
                  </a:solidFill>
                  <a:effectLst/>
                  <a:latin typeface="Arial" pitchFamily="34" charset="0"/>
                  <a:cs typeface="Arial" pitchFamily="34" charset="0"/>
                </a:rPr>
                <a:t>AC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dministrator\Desktop\Bài giảng trực tuyến\Chương 1\Smart-Junction-Box-Smart-PV-Junction-Box-8A-4rails-3diodes-for-72-Solar-Panel.jpg"/>
          <p:cNvPicPr>
            <a:picLocks noChangeAspect="1" noChangeArrowheads="1"/>
          </p:cNvPicPr>
          <p:nvPr/>
        </p:nvPicPr>
        <p:blipFill>
          <a:blip r:embed="rId2"/>
          <a:srcRect/>
          <a:stretch>
            <a:fillRect/>
          </a:stretch>
        </p:blipFill>
        <p:spPr bwMode="auto">
          <a:xfrm>
            <a:off x="972312" y="542544"/>
            <a:ext cx="7199376" cy="57729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Administrator\Desktop\Bài giảng trực tuyến\Chương 1\tu dien diode 1.jpg"/>
          <p:cNvPicPr>
            <a:picLocks noChangeAspect="1" noChangeArrowheads="1"/>
          </p:cNvPicPr>
          <p:nvPr/>
        </p:nvPicPr>
        <p:blipFill>
          <a:blip r:embed="rId2"/>
          <a:srcRect/>
          <a:stretch>
            <a:fillRect/>
          </a:stretch>
        </p:blipFill>
        <p:spPr bwMode="auto">
          <a:xfrm>
            <a:off x="187333" y="282062"/>
            <a:ext cx="8667880" cy="57901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760</TotalTime>
  <Words>1118</Words>
  <Application>Microsoft Office PowerPoint</Application>
  <PresentationFormat>On-screen Show (4:3)</PresentationFormat>
  <Paragraphs>104</Paragraphs>
  <Slides>30</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Office Theme</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77</cp:revision>
  <dcterms:created xsi:type="dcterms:W3CDTF">2020-03-23T03:43:51Z</dcterms:created>
  <dcterms:modified xsi:type="dcterms:W3CDTF">2020-03-30T06:13:26Z</dcterms:modified>
</cp:coreProperties>
</file>